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0" r:id="rId2"/>
    <p:sldId id="297" r:id="rId3"/>
    <p:sldId id="265" r:id="rId4"/>
    <p:sldId id="266" r:id="rId5"/>
    <p:sldId id="268" r:id="rId6"/>
    <p:sldId id="269" r:id="rId7"/>
    <p:sldId id="271" r:id="rId8"/>
    <p:sldId id="274" r:id="rId9"/>
    <p:sldId id="272" r:id="rId10"/>
    <p:sldId id="273" r:id="rId11"/>
    <p:sldId id="298" r:id="rId12"/>
    <p:sldId id="275" r:id="rId13"/>
    <p:sldId id="276" r:id="rId14"/>
    <p:sldId id="302" r:id="rId15"/>
    <p:sldId id="277" r:id="rId16"/>
    <p:sldId id="278" r:id="rId17"/>
    <p:sldId id="299" r:id="rId18"/>
    <p:sldId id="280" r:id="rId19"/>
    <p:sldId id="279" r:id="rId20"/>
    <p:sldId id="259" r:id="rId21"/>
    <p:sldId id="260" r:id="rId22"/>
    <p:sldId id="261" r:id="rId23"/>
    <p:sldId id="281" r:id="rId24"/>
    <p:sldId id="282" r:id="rId25"/>
    <p:sldId id="296" r:id="rId26"/>
    <p:sldId id="300" r:id="rId27"/>
    <p:sldId id="283" r:id="rId28"/>
    <p:sldId id="284" r:id="rId29"/>
    <p:sldId id="285" r:id="rId30"/>
    <p:sldId id="286" r:id="rId31"/>
    <p:sldId id="287" r:id="rId32"/>
    <p:sldId id="288" r:id="rId33"/>
    <p:sldId id="292" r:id="rId34"/>
    <p:sldId id="301" r:id="rId35"/>
    <p:sldId id="293" r:id="rId36"/>
    <p:sldId id="289" r:id="rId37"/>
    <p:sldId id="290" r:id="rId38"/>
    <p:sldId id="291" r:id="rId39"/>
    <p:sldId id="295" r:id="rId40"/>
    <p:sldId id="294" r:id="rId41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52B16-B416-4FDE-ACAB-A4B8CCA9C65F}" v="32" dt="2023-11-07T11:38:17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87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uise, L." userId="9c17858f-7709-4685-98a9-1b3dcf42a476" providerId="ADAL" clId="{0B2774BB-4D8B-4640-AEB2-D3CA1F546AE7}"/>
    <pc:docChg chg="modSld">
      <pc:chgData name="Kruise, L." userId="9c17858f-7709-4685-98a9-1b3dcf42a476" providerId="ADAL" clId="{0B2774BB-4D8B-4640-AEB2-D3CA1F546AE7}" dt="2022-10-05T14:40:15.198" v="14" actId="20577"/>
      <pc:docMkLst>
        <pc:docMk/>
      </pc:docMkLst>
      <pc:sldChg chg="modSp mod">
        <pc:chgData name="Kruise, L." userId="9c17858f-7709-4685-98a9-1b3dcf42a476" providerId="ADAL" clId="{0B2774BB-4D8B-4640-AEB2-D3CA1F546AE7}" dt="2022-10-05T14:40:15.198" v="14" actId="20577"/>
        <pc:sldMkLst>
          <pc:docMk/>
          <pc:sldMk cId="1837476525" sldId="292"/>
        </pc:sldMkLst>
        <pc:spChg chg="mod">
          <ac:chgData name="Kruise, L." userId="9c17858f-7709-4685-98a9-1b3dcf42a476" providerId="ADAL" clId="{0B2774BB-4D8B-4640-AEB2-D3CA1F546AE7}" dt="2022-10-05T14:40:15.198" v="14" actId="20577"/>
          <ac:spMkLst>
            <pc:docMk/>
            <pc:sldMk cId="1837476525" sldId="292"/>
            <ac:spMk id="3" creationId="{00000000-0000-0000-0000-000000000000}"/>
          </ac:spMkLst>
        </pc:spChg>
      </pc:sldChg>
    </pc:docChg>
  </pc:docChgLst>
  <pc:docChgLst>
    <pc:chgData name="Kruise, L." userId="9c17858f-7709-4685-98a9-1b3dcf42a476" providerId="ADAL" clId="{B2552B16-B416-4FDE-ACAB-A4B8CCA9C65F}"/>
    <pc:docChg chg="custSel modSld">
      <pc:chgData name="Kruise, L." userId="9c17858f-7709-4685-98a9-1b3dcf42a476" providerId="ADAL" clId="{B2552B16-B416-4FDE-ACAB-A4B8CCA9C65F}" dt="2023-11-08T13:10:48.625" v="361" actId="20577"/>
      <pc:docMkLst>
        <pc:docMk/>
      </pc:docMkLst>
      <pc:sldChg chg="modSp mod">
        <pc:chgData name="Kruise, L." userId="9c17858f-7709-4685-98a9-1b3dcf42a476" providerId="ADAL" clId="{B2552B16-B416-4FDE-ACAB-A4B8CCA9C65F}" dt="2023-10-16T10:15:56.517" v="25" actId="20577"/>
        <pc:sldMkLst>
          <pc:docMk/>
          <pc:sldMk cId="999217054" sldId="273"/>
        </pc:sldMkLst>
        <pc:spChg chg="mod">
          <ac:chgData name="Kruise, L." userId="9c17858f-7709-4685-98a9-1b3dcf42a476" providerId="ADAL" clId="{B2552B16-B416-4FDE-ACAB-A4B8CCA9C65F}" dt="2023-10-16T10:15:56.517" v="25" actId="20577"/>
          <ac:spMkLst>
            <pc:docMk/>
            <pc:sldMk cId="999217054" sldId="273"/>
            <ac:spMk id="3" creationId="{00000000-0000-0000-0000-000000000000}"/>
          </ac:spMkLst>
        </pc:spChg>
      </pc:sldChg>
      <pc:sldChg chg="modSp">
        <pc:chgData name="Kruise, L." userId="9c17858f-7709-4685-98a9-1b3dcf42a476" providerId="ADAL" clId="{B2552B16-B416-4FDE-ACAB-A4B8CCA9C65F}" dt="2023-10-16T10:16:30.879" v="26" actId="15"/>
        <pc:sldMkLst>
          <pc:docMk/>
          <pc:sldMk cId="186273740" sldId="275"/>
        </pc:sldMkLst>
        <pc:spChg chg="mod">
          <ac:chgData name="Kruise, L." userId="9c17858f-7709-4685-98a9-1b3dcf42a476" providerId="ADAL" clId="{B2552B16-B416-4FDE-ACAB-A4B8CCA9C65F}" dt="2023-10-16T10:16:30.879" v="26" actId="15"/>
          <ac:spMkLst>
            <pc:docMk/>
            <pc:sldMk cId="186273740" sldId="275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0-16T10:18:08.748" v="53" actId="5793"/>
        <pc:sldMkLst>
          <pc:docMk/>
          <pc:sldMk cId="3025594589" sldId="278"/>
        </pc:sldMkLst>
        <pc:spChg chg="mod">
          <ac:chgData name="Kruise, L." userId="9c17858f-7709-4685-98a9-1b3dcf42a476" providerId="ADAL" clId="{B2552B16-B416-4FDE-ACAB-A4B8CCA9C65F}" dt="2023-10-16T10:18:08.748" v="53" actId="5793"/>
          <ac:spMkLst>
            <pc:docMk/>
            <pc:sldMk cId="3025594589" sldId="278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0-31T12:04:13.617" v="194" actId="14100"/>
        <pc:sldMkLst>
          <pc:docMk/>
          <pc:sldMk cId="1094927423" sldId="280"/>
        </pc:sldMkLst>
        <pc:spChg chg="mod">
          <ac:chgData name="Kruise, L." userId="9c17858f-7709-4685-98a9-1b3dcf42a476" providerId="ADAL" clId="{B2552B16-B416-4FDE-ACAB-A4B8CCA9C65F}" dt="2023-10-31T12:04:10.566" v="193" actId="14100"/>
          <ac:spMkLst>
            <pc:docMk/>
            <pc:sldMk cId="1094927423" sldId="280"/>
            <ac:spMk id="2" creationId="{00000000-0000-0000-0000-000000000000}"/>
          </ac:spMkLst>
        </pc:spChg>
        <pc:spChg chg="mod">
          <ac:chgData name="Kruise, L." userId="9c17858f-7709-4685-98a9-1b3dcf42a476" providerId="ADAL" clId="{B2552B16-B416-4FDE-ACAB-A4B8CCA9C65F}" dt="2023-10-31T12:04:13.617" v="194" actId="14100"/>
          <ac:spMkLst>
            <pc:docMk/>
            <pc:sldMk cId="1094927423" sldId="280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0-31T12:08:28.320" v="218" actId="20577"/>
        <pc:sldMkLst>
          <pc:docMk/>
          <pc:sldMk cId="3358630326" sldId="281"/>
        </pc:sldMkLst>
        <pc:spChg chg="mod">
          <ac:chgData name="Kruise, L." userId="9c17858f-7709-4685-98a9-1b3dcf42a476" providerId="ADAL" clId="{B2552B16-B416-4FDE-ACAB-A4B8CCA9C65F}" dt="2023-10-31T12:08:28.320" v="218" actId="20577"/>
          <ac:spMkLst>
            <pc:docMk/>
            <pc:sldMk cId="3358630326" sldId="281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0-16T10:38:07.192" v="109" actId="20577"/>
        <pc:sldMkLst>
          <pc:docMk/>
          <pc:sldMk cId="88673789" sldId="290"/>
        </pc:sldMkLst>
        <pc:spChg chg="mod">
          <ac:chgData name="Kruise, L." userId="9c17858f-7709-4685-98a9-1b3dcf42a476" providerId="ADAL" clId="{B2552B16-B416-4FDE-ACAB-A4B8CCA9C65F}" dt="2023-10-16T10:38:07.192" v="109" actId="20577"/>
          <ac:spMkLst>
            <pc:docMk/>
            <pc:sldMk cId="88673789" sldId="290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0-16T10:36:30.687" v="92" actId="20577"/>
        <pc:sldMkLst>
          <pc:docMk/>
          <pc:sldMk cId="1837476525" sldId="292"/>
        </pc:sldMkLst>
        <pc:spChg chg="mod">
          <ac:chgData name="Kruise, L." userId="9c17858f-7709-4685-98a9-1b3dcf42a476" providerId="ADAL" clId="{B2552B16-B416-4FDE-ACAB-A4B8CCA9C65F}" dt="2023-10-16T10:36:30.687" v="92" actId="20577"/>
          <ac:spMkLst>
            <pc:docMk/>
            <pc:sldMk cId="1837476525" sldId="292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0-16T10:36:54.419" v="95" actId="15"/>
        <pc:sldMkLst>
          <pc:docMk/>
          <pc:sldMk cId="3307454072" sldId="293"/>
        </pc:sldMkLst>
        <pc:spChg chg="mod">
          <ac:chgData name="Kruise, L." userId="9c17858f-7709-4685-98a9-1b3dcf42a476" providerId="ADAL" clId="{B2552B16-B416-4FDE-ACAB-A4B8CCA9C65F}" dt="2023-10-16T10:36:54.419" v="95" actId="15"/>
          <ac:spMkLst>
            <pc:docMk/>
            <pc:sldMk cId="3307454072" sldId="293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0-16T10:40:28.811" v="129" actId="20577"/>
        <pc:sldMkLst>
          <pc:docMk/>
          <pc:sldMk cId="2046620575" sldId="294"/>
        </pc:sldMkLst>
        <pc:spChg chg="mod">
          <ac:chgData name="Kruise, L." userId="9c17858f-7709-4685-98a9-1b3dcf42a476" providerId="ADAL" clId="{B2552B16-B416-4FDE-ACAB-A4B8CCA9C65F}" dt="2023-10-16T10:40:28.811" v="129" actId="20577"/>
          <ac:spMkLst>
            <pc:docMk/>
            <pc:sldMk cId="2046620575" sldId="294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1-08T13:10:48.625" v="361" actId="20577"/>
        <pc:sldMkLst>
          <pc:docMk/>
          <pc:sldMk cId="212656210" sldId="295"/>
        </pc:sldMkLst>
        <pc:spChg chg="mod">
          <ac:chgData name="Kruise, L." userId="9c17858f-7709-4685-98a9-1b3dcf42a476" providerId="ADAL" clId="{B2552B16-B416-4FDE-ACAB-A4B8CCA9C65F}" dt="2023-11-07T11:37:00.835" v="222" actId="14100"/>
          <ac:spMkLst>
            <pc:docMk/>
            <pc:sldMk cId="212656210" sldId="295"/>
            <ac:spMk id="2" creationId="{00000000-0000-0000-0000-000000000000}"/>
          </ac:spMkLst>
        </pc:spChg>
        <pc:spChg chg="mod">
          <ac:chgData name="Kruise, L." userId="9c17858f-7709-4685-98a9-1b3dcf42a476" providerId="ADAL" clId="{B2552B16-B416-4FDE-ACAB-A4B8CCA9C65F}" dt="2023-11-08T13:10:48.625" v="361" actId="20577"/>
          <ac:spMkLst>
            <pc:docMk/>
            <pc:sldMk cId="212656210" sldId="295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B2552B16-B416-4FDE-ACAB-A4B8CCA9C65F}" dt="2023-10-16T10:28:17.060" v="73" actId="20577"/>
        <pc:sldMkLst>
          <pc:docMk/>
          <pc:sldMk cId="238376332" sldId="296"/>
        </pc:sldMkLst>
        <pc:spChg chg="mod">
          <ac:chgData name="Kruise, L." userId="9c17858f-7709-4685-98a9-1b3dcf42a476" providerId="ADAL" clId="{B2552B16-B416-4FDE-ACAB-A4B8CCA9C65F}" dt="2023-10-16T10:28:17.060" v="73" actId="20577"/>
          <ac:spMkLst>
            <pc:docMk/>
            <pc:sldMk cId="238376332" sldId="29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D314B-88AB-407B-9297-2B13E7E7D42D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5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63967E2-CA11-4D65-8345-CB27E23FD563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87316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B4FEC-6E87-40CA-BA20-40BF5B38AABE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FC058-AB60-4D97-9C66-A0AF0E5E5AF0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6914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C6D78-E025-4A35-B177-9ABD6898D3DA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7F11B-815B-44C3-9324-59AE422C1245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0725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896C6-75D8-46EA-A4DF-E7E6FF095869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17672-2CEF-4BD6-A821-2E84E9DCF5BE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81547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4F94-9301-4499-8099-0A5DE90253A8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502EB138-B241-42AF-9564-B150F1DC3F06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724944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DF116-A118-4D62-AB97-036F885EC572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4C2AB-C609-48DA-979C-2E5EE1857CF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0446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5F9A7-A5BA-4EC7-B6BA-61F5FE0ECE4F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8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1ADBF-073B-4DC3-BE39-C41AFB5A3118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711765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A0E30-35CC-43CD-8FBA-53177228781A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4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516F-E8AF-4A5B-A8C5-2DC4BD09606C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52701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AE9F4-8C91-469A-9203-DC3C16296C39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276AE-74F8-42BC-AD08-EDD5BDA2B068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9637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04D21-85A5-4C75-8695-5BAEB83DA788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2CFF8-A726-4BE3-AA37-8066DF514C77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3633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met één afgeknipte en afgeronde hoek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ige driehoek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rije v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4C684-C59F-4328-BCA8-59BD4CAF4814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25616375-B402-402A-A66F-7A70EBDED8EE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01579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jdelijke aanduiding voor titel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stijl te bewerken</a:t>
            </a:r>
            <a:endParaRPr lang="en-US" altLang="en-US"/>
          </a:p>
        </p:txBody>
      </p:sp>
      <p:sp>
        <p:nvSpPr>
          <p:cNvPr id="1029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modelstijlen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  <a:endParaRPr lang="en-US" alt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3E1A7E-E7D5-492B-80EB-0CD1E6200F99}" type="datetimeFigureOut">
              <a:rPr lang="nl-NL"/>
              <a:pPr>
                <a:defRPr/>
              </a:pPr>
              <a:t>8-11-2023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DB687235-7BA4-4990-91C7-893E1D4ED21C}" type="slidenum">
              <a:rPr lang="nl-NL" altLang="en-US"/>
              <a:pPr/>
              <a:t>‹nr.›</a:t>
            </a:fld>
            <a:endParaRPr lang="nl-NL" altLang="en-US"/>
          </a:p>
        </p:txBody>
      </p:sp>
      <p:grpSp>
        <p:nvGrpSpPr>
          <p:cNvPr id="1033" name="Groe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5" r:id="rId2"/>
    <p:sldLayoutId id="2147483734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5" r:id="rId9"/>
    <p:sldLayoutId id="2147483731" r:id="rId10"/>
    <p:sldLayoutId id="21474837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0.png"/><Relationship Id="rId7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7398" y="1878812"/>
            <a:ext cx="6624736" cy="1414458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Natuurkunde Overal</a:t>
            </a:r>
            <a:br>
              <a:rPr lang="nl-NL" dirty="0"/>
            </a:br>
            <a:endParaRPr lang="nl-NL" dirty="0"/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057400" y="3228975"/>
            <a:ext cx="7854950" cy="1752600"/>
          </a:xfrm>
        </p:spPr>
        <p:txBody>
          <a:bodyPr/>
          <a:lstStyle/>
          <a:p>
            <a:pPr marR="0" eaLnBrk="1" hangingPunct="1"/>
            <a:endParaRPr lang="nl-NL"/>
          </a:p>
          <a:p>
            <a:pPr marR="0" eaLnBrk="1" hangingPunct="1"/>
            <a:endParaRPr lang="nl-NL"/>
          </a:p>
        </p:txBody>
      </p:sp>
      <p:sp>
        <p:nvSpPr>
          <p:cNvPr id="5124" name="Tekstvak 3"/>
          <p:cNvSpPr txBox="1">
            <a:spLocks noChangeArrowheads="1"/>
          </p:cNvSpPr>
          <p:nvPr/>
        </p:nvSpPr>
        <p:spPr bwMode="auto">
          <a:xfrm>
            <a:off x="2095501" y="3357564"/>
            <a:ext cx="536865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sz="2800" dirty="0"/>
          </a:p>
          <a:p>
            <a:pPr eaLnBrk="1" hangingPunct="1"/>
            <a:r>
              <a:rPr lang="nl-NL" sz="2800" dirty="0"/>
              <a:t>Hoofdstuk 11:</a:t>
            </a:r>
          </a:p>
          <a:p>
            <a:pPr eaLnBrk="1" hangingPunct="1"/>
            <a:r>
              <a:rPr lang="nl-NL" sz="2800" dirty="0"/>
              <a:t>Bouw van ons zonnestelsel</a:t>
            </a:r>
          </a:p>
          <a:p>
            <a:pPr eaLnBrk="1" hangingPunct="1"/>
            <a:r>
              <a:rPr lang="nl-NL" sz="2800" dirty="0"/>
              <a:t>versie: oktober 2018</a:t>
            </a:r>
          </a:p>
        </p:txBody>
      </p:sp>
      <p:pic>
        <p:nvPicPr>
          <p:cNvPr id="5" name="Picture 2" descr="14896_Noordhoff_OveralNatuurkunde2efhavo.jpg (480×69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253">
            <a:off x="8157420" y="1000125"/>
            <a:ext cx="3028208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0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Opgaven</a:t>
            </a:r>
          </a:p>
          <a:p>
            <a:pPr lvl="1"/>
            <a:r>
              <a:rPr lang="nl-NL" dirty="0"/>
              <a:t>Learnbeat 2.1</a:t>
            </a:r>
          </a:p>
          <a:p>
            <a:pPr lvl="1"/>
            <a:r>
              <a:rPr lang="nl-NL" dirty="0"/>
              <a:t>6, 8-10 13</a:t>
            </a:r>
          </a:p>
          <a:p>
            <a:pPr lvl="1"/>
            <a:r>
              <a:rPr lang="nl-NL" dirty="0"/>
              <a:t>14, 16-18</a:t>
            </a:r>
          </a:p>
        </p:txBody>
      </p:sp>
    </p:spTree>
    <p:extLst>
      <p:ext uri="{BB962C8B-B14F-4D97-AF65-F5344CB8AC3E}">
        <p14:creationId xmlns:p14="http://schemas.microsoft.com/office/powerpoint/2010/main" val="99921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11.2 Gravitatie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berekeningen maken met de gravitatiekracht</a:t>
            </a:r>
          </a:p>
          <a:p>
            <a:pPr lvl="1"/>
            <a:r>
              <a:rPr lang="nl-NL" dirty="0"/>
              <a:t>uitleggen hoe de valversnelling aan  het oppervlak afhangt van de massa en de straal van de planeet</a:t>
            </a:r>
          </a:p>
        </p:txBody>
      </p:sp>
    </p:spTree>
    <p:extLst>
      <p:ext uri="{BB962C8B-B14F-4D97-AF65-F5344CB8AC3E}">
        <p14:creationId xmlns:p14="http://schemas.microsoft.com/office/powerpoint/2010/main" val="4130364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Gravitatie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Zwaartekracht is kracht waarmee een planeet aan een voorwerp trekt:</a:t>
            </a:r>
          </a:p>
          <a:p>
            <a:pPr lvl="1"/>
            <a:r>
              <a:rPr lang="nl-NL" i="1" dirty="0" err="1"/>
              <a:t>F</a:t>
            </a:r>
            <a:r>
              <a:rPr lang="nl-NL" i="1" baseline="-25000" dirty="0" err="1"/>
              <a:t>z</a:t>
            </a:r>
            <a:r>
              <a:rPr lang="nl-NL" i="1" dirty="0"/>
              <a:t> = m ∙ g       </a:t>
            </a:r>
            <a:r>
              <a:rPr lang="nl-NL" dirty="0"/>
              <a:t>met </a:t>
            </a:r>
            <a:r>
              <a:rPr lang="nl-NL" i="1" dirty="0"/>
              <a:t>g</a:t>
            </a:r>
            <a:r>
              <a:rPr lang="nl-NL" dirty="0"/>
              <a:t> = 9,81 m/s</a:t>
            </a:r>
            <a:r>
              <a:rPr lang="nl-NL" baseline="30000" dirty="0"/>
              <a:t>2</a:t>
            </a:r>
          </a:p>
          <a:p>
            <a:pPr lvl="1"/>
            <a:endParaRPr lang="nl-NL" baseline="30000" dirty="0"/>
          </a:p>
          <a:p>
            <a:pPr lvl="1"/>
            <a:r>
              <a:rPr lang="nl-NL" dirty="0"/>
              <a:t>Geldt dit ook nog op 10 km hoogte, 1000 km, …. ? Wordt iemand op de maan aangetrokken door de aarde?</a:t>
            </a:r>
          </a:p>
          <a:p>
            <a:endParaRPr lang="nl-NL" dirty="0"/>
          </a:p>
          <a:p>
            <a:r>
              <a:rPr lang="nl-NL" dirty="0"/>
              <a:t>Nee, </a:t>
            </a:r>
            <a:r>
              <a:rPr lang="nl-NL" i="1" dirty="0"/>
              <a:t>g </a:t>
            </a:r>
            <a:r>
              <a:rPr lang="nl-NL" dirty="0"/>
              <a:t>hangt van de hoogte. De maan wordt wel aangetrokken door de aarde maar veel minder sterk dan je volgens de formule </a:t>
            </a:r>
            <a:r>
              <a:rPr lang="nl-NL" i="1" dirty="0" err="1"/>
              <a:t>F</a:t>
            </a:r>
            <a:r>
              <a:rPr lang="nl-NL" baseline="-25000" dirty="0" err="1"/>
              <a:t>z</a:t>
            </a:r>
            <a:r>
              <a:rPr lang="nl-NL" dirty="0"/>
              <a:t> = </a:t>
            </a:r>
            <a:r>
              <a:rPr lang="nl-NL" i="1" dirty="0"/>
              <a:t>mg</a:t>
            </a:r>
            <a:r>
              <a:rPr lang="nl-NL" dirty="0"/>
              <a:t> zou verwachten</a:t>
            </a:r>
          </a:p>
        </p:txBody>
      </p:sp>
    </p:spTree>
    <p:extLst>
      <p:ext uri="{BB962C8B-B14F-4D97-AF65-F5344CB8AC3E}">
        <p14:creationId xmlns:p14="http://schemas.microsoft.com/office/powerpoint/2010/main" val="18627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Algemene gravitatiewet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Volgens Newton geldt voor de aantrekkingskracht tussen 2 voorwerpen:</a:t>
                </a:r>
              </a:p>
              <a:p>
                <a:endParaRPr lang="nl-NL" dirty="0"/>
              </a:p>
              <a:p>
                <a:pPr marL="10747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dirty="0"/>
              </a:p>
              <a:p>
                <a:pPr marL="1074738" indent="0">
                  <a:buNone/>
                </a:pPr>
                <a:endParaRPr lang="nl-NL" dirty="0"/>
              </a:p>
              <a:p>
                <a:pPr marL="823913" lvl="1" indent="-457200"/>
                <a:r>
                  <a:rPr lang="nl-NL" i="1" dirty="0"/>
                  <a:t>m</a:t>
                </a:r>
                <a:r>
                  <a:rPr lang="nl-NL" dirty="0"/>
                  <a:t>, </a:t>
                </a:r>
                <a:r>
                  <a:rPr lang="nl-NL" i="1" dirty="0"/>
                  <a:t>M</a:t>
                </a:r>
                <a:r>
                  <a:rPr lang="nl-NL" dirty="0"/>
                  <a:t> massa’s van de voorwerpen</a:t>
                </a:r>
              </a:p>
              <a:p>
                <a:pPr marL="823913" lvl="1" indent="-457200"/>
                <a:r>
                  <a:rPr lang="nl-NL" i="1" dirty="0"/>
                  <a:t>r</a:t>
                </a:r>
                <a:r>
                  <a:rPr lang="nl-NL" dirty="0"/>
                  <a:t> afstand tussen zwaartepunten van de voorwerpen</a:t>
                </a:r>
              </a:p>
              <a:p>
                <a:pPr marL="823913" lvl="1" indent="-457200"/>
                <a:r>
                  <a:rPr lang="nl-NL" i="1" dirty="0"/>
                  <a:t>G</a:t>
                </a:r>
                <a:r>
                  <a:rPr lang="nl-NL" dirty="0"/>
                  <a:t> gravitatie constante = 6,67384 x 10</a:t>
                </a:r>
                <a:r>
                  <a:rPr lang="nl-NL" baseline="30000" dirty="0"/>
                  <a:t>-11</a:t>
                </a:r>
                <a:r>
                  <a:rPr lang="nl-NL" dirty="0"/>
                  <a:t> Nm</a:t>
                </a:r>
                <a:r>
                  <a:rPr lang="nl-NL" baseline="30000" dirty="0"/>
                  <a:t>2</a:t>
                </a:r>
                <a:r>
                  <a:rPr lang="nl-NL" dirty="0"/>
                  <a:t> / kg</a:t>
                </a:r>
                <a:r>
                  <a:rPr lang="nl-NL" baseline="30000" dirty="0"/>
                  <a:t>2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 descr="440px-Universal_gravitation.svg.png (440×24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335" y="2780928"/>
            <a:ext cx="2700065" cy="148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09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95958"/>
          </a:xfrm>
        </p:spPr>
        <p:txBody>
          <a:bodyPr/>
          <a:lstStyle/>
          <a:p>
            <a:r>
              <a:rPr lang="nl-NL" dirty="0"/>
              <a:t>Oefenen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392144" y="1935164"/>
                <a:ext cx="4190256" cy="4389437"/>
              </a:xfrm>
            </p:spPr>
            <p:txBody>
              <a:bodyPr/>
              <a:lstStyle/>
              <a:p>
                <a:endParaRPr lang="nl-NL" dirty="0"/>
              </a:p>
              <a:p>
                <a:pPr marL="1074738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dirty="0"/>
              </a:p>
              <a:p>
                <a:pPr marL="1074738" indent="0">
                  <a:buNone/>
                </a:pPr>
                <a:endParaRPr lang="nl-NL" dirty="0"/>
              </a:p>
              <a:p>
                <a:pPr marL="823913" lvl="1" indent="-457200"/>
                <a:r>
                  <a:rPr lang="nl-NL" i="1" dirty="0"/>
                  <a:t>G</a:t>
                </a:r>
                <a:r>
                  <a:rPr lang="nl-NL" dirty="0"/>
                  <a:t> gravitatie constante = 6,67384 x 10</a:t>
                </a:r>
                <a:r>
                  <a:rPr lang="nl-NL" baseline="30000" dirty="0"/>
                  <a:t>-11</a:t>
                </a:r>
                <a:r>
                  <a:rPr lang="nl-NL" dirty="0"/>
                  <a:t> Nm</a:t>
                </a:r>
                <a:r>
                  <a:rPr lang="nl-NL" baseline="30000" dirty="0"/>
                  <a:t>2</a:t>
                </a:r>
                <a:r>
                  <a:rPr lang="nl-NL" dirty="0"/>
                  <a:t> / kg</a:t>
                </a:r>
                <a:r>
                  <a:rPr lang="nl-NL" baseline="30000" dirty="0"/>
                  <a:t>2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92144" y="1935164"/>
                <a:ext cx="4190256" cy="4389437"/>
              </a:xfrm>
              <a:blipFill rotWithShape="0">
                <a:blip r:embed="rId2"/>
                <a:stretch>
                  <a:fillRect r="-17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kstvak 3"/>
          <p:cNvSpPr txBox="1"/>
          <p:nvPr/>
        </p:nvSpPr>
        <p:spPr>
          <a:xfrm>
            <a:off x="609600" y="1935164"/>
            <a:ext cx="6350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Bereken de aantrekkingskracht tussen 2 mensen A en B (A weegt 60 kg en B weegt 80 kg) op een afstand van 5 m van elkaar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Welke kracht is groter? De kracht van A op B of andersom.</a:t>
            </a:r>
          </a:p>
        </p:txBody>
      </p:sp>
    </p:spTree>
    <p:extLst>
      <p:ext uri="{BB962C8B-B14F-4D97-AF65-F5344CB8AC3E}">
        <p14:creationId xmlns:p14="http://schemas.microsoft.com/office/powerpoint/2010/main" val="145785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1103024" cy="1143000"/>
          </a:xfrm>
        </p:spPr>
        <p:txBody>
          <a:bodyPr/>
          <a:lstStyle/>
          <a:p>
            <a:r>
              <a:rPr lang="nl-NL" dirty="0"/>
              <a:t>Voorbeeld: bereken de massa van de aarde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Dichtbij het oppervlak geldt:  </a:t>
                </a:r>
                <a:r>
                  <a:rPr lang="nl-NL" i="1" dirty="0" err="1"/>
                  <a:t>F</a:t>
                </a:r>
                <a:r>
                  <a:rPr lang="nl-NL" baseline="-25000" dirty="0" err="1"/>
                  <a:t>z</a:t>
                </a:r>
                <a:r>
                  <a:rPr lang="nl-NL" dirty="0"/>
                  <a:t> = </a:t>
                </a:r>
                <a:r>
                  <a:rPr lang="nl-NL" i="1" dirty="0" err="1"/>
                  <a:t>F</a:t>
                </a:r>
                <a:r>
                  <a:rPr lang="nl-NL" baseline="-25000" dirty="0" err="1"/>
                  <a:t>g</a:t>
                </a:r>
                <a:endParaRPr lang="nl-NL" baseline="-25000" dirty="0"/>
              </a:p>
              <a:p>
                <a:endParaRPr lang="nl-NL" baseline="-25000" dirty="0"/>
              </a:p>
              <a:p>
                <a:pPr marL="9906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→    </m:t>
                      </m:r>
                      <m:r>
                        <a:rPr lang="nl-NL" b="0" i="1" strike="sngStrike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 strike="sngStrike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dirty="0"/>
              </a:p>
              <a:p>
                <a:pPr marL="990600" indent="0">
                  <a:buNone/>
                </a:pPr>
                <a:endParaRPr lang="nl-NL" dirty="0"/>
              </a:p>
              <a:p>
                <a:pPr marL="9906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9,81⋅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6,371×</m:t>
                                  </m:r>
                                  <m:sSup>
                                    <m:sSup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6,67384×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−11</m:t>
                              </m:r>
                            </m:sup>
                          </m:sSup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=5,97×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nl-NL" dirty="0"/>
              </a:p>
              <a:p>
                <a:pPr marL="990600" indent="0">
                  <a:buNone/>
                </a:pPr>
                <a:endParaRPr lang="nl-NL" dirty="0"/>
              </a:p>
              <a:p>
                <a:pPr marL="263525" indent="-263525"/>
                <a:r>
                  <a:rPr lang="nl-NL" dirty="0"/>
                  <a:t>Let goed op het verschil tussen </a:t>
                </a:r>
                <a:r>
                  <a:rPr lang="nl-NL" i="1" dirty="0"/>
                  <a:t>g</a:t>
                </a:r>
                <a:r>
                  <a:rPr lang="nl-NL" dirty="0"/>
                  <a:t> en </a:t>
                </a:r>
                <a:r>
                  <a:rPr lang="nl-NL" i="1" dirty="0"/>
                  <a:t>G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1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Learnbeat 11.2</a:t>
            </a:r>
          </a:p>
          <a:p>
            <a:r>
              <a:rPr lang="nl-NL" dirty="0"/>
              <a:t>opgaven 20-24</a:t>
            </a:r>
          </a:p>
          <a:p>
            <a:r>
              <a:rPr lang="nl-NL" dirty="0"/>
              <a:t>opgaven 26-28</a:t>
            </a:r>
          </a:p>
        </p:txBody>
      </p:sp>
    </p:spTree>
    <p:extLst>
      <p:ext uri="{BB962C8B-B14F-4D97-AF65-F5344CB8AC3E}">
        <p14:creationId xmlns:p14="http://schemas.microsoft.com/office/powerpoint/2010/main" val="302559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11.3 Hemelmechanica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berekeningen maken met de gravitatiekracht</a:t>
            </a:r>
          </a:p>
          <a:p>
            <a:pPr lvl="1"/>
            <a:r>
              <a:rPr lang="nl-NL" dirty="0"/>
              <a:t>uitleggen hoe de banen van planeten om de zon en van de maan en satellieten om de aarde eruitzien</a:t>
            </a:r>
          </a:p>
          <a:p>
            <a:pPr lvl="1"/>
            <a:r>
              <a:rPr lang="nl-NL" dirty="0"/>
              <a:t>de gravitatiewet toepassen in situaties dat je een planeetbaan als cirkelbaan mag beschouwen</a:t>
            </a:r>
          </a:p>
          <a:p>
            <a:pPr lvl="1"/>
            <a:r>
              <a:rPr lang="nl-NL" dirty="0"/>
              <a:t>de eigenschappen van een ellipsbaan en een geostationaire baan noemen</a:t>
            </a:r>
          </a:p>
        </p:txBody>
      </p:sp>
    </p:spTree>
    <p:extLst>
      <p:ext uri="{BB962C8B-B14F-4D97-AF65-F5344CB8AC3E}">
        <p14:creationId xmlns:p14="http://schemas.microsoft.com/office/powerpoint/2010/main" val="4106685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r>
              <a:rPr lang="nl-NL" dirty="0"/>
              <a:t>Ellips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12776"/>
            <a:ext cx="4910336" cy="4911825"/>
          </a:xfrm>
        </p:spPr>
        <p:txBody>
          <a:bodyPr/>
          <a:lstStyle/>
          <a:p>
            <a:r>
              <a:rPr lang="nl-NL" dirty="0"/>
              <a:t>Een ellips heeft 2 brandpunten F</a:t>
            </a:r>
            <a:r>
              <a:rPr lang="nl-NL" baseline="-25000" dirty="0"/>
              <a:t>1</a:t>
            </a:r>
            <a:r>
              <a:rPr lang="nl-NL" dirty="0"/>
              <a:t> en F</a:t>
            </a:r>
            <a:r>
              <a:rPr lang="nl-NL" baseline="-25000" dirty="0"/>
              <a:t>2</a:t>
            </a:r>
          </a:p>
          <a:p>
            <a:r>
              <a:rPr lang="nl-NL" dirty="0"/>
              <a:t>Voor een punt P op een ellips geldt dat PF</a:t>
            </a:r>
            <a:r>
              <a:rPr lang="nl-NL" baseline="-25000" dirty="0"/>
              <a:t>1</a:t>
            </a:r>
            <a:r>
              <a:rPr lang="nl-NL" dirty="0"/>
              <a:t> + PF</a:t>
            </a:r>
            <a:r>
              <a:rPr lang="nl-NL" baseline="-25000" dirty="0"/>
              <a:t>2</a:t>
            </a:r>
            <a:r>
              <a:rPr lang="nl-NL" dirty="0"/>
              <a:t> = constant</a:t>
            </a:r>
          </a:p>
          <a:p>
            <a:endParaRPr lang="nl-NL" dirty="0"/>
          </a:p>
          <a:p>
            <a:r>
              <a:rPr lang="nl-NL" dirty="0"/>
              <a:t>halve lange-as: </a:t>
            </a:r>
            <a:r>
              <a:rPr lang="nl-NL" i="1" dirty="0"/>
              <a:t>a</a:t>
            </a:r>
            <a:r>
              <a:rPr lang="nl-NL" dirty="0"/>
              <a:t> = A</a:t>
            </a:r>
            <a:r>
              <a:rPr lang="nl-NL" baseline="-25000" dirty="0"/>
              <a:t>1</a:t>
            </a:r>
            <a:r>
              <a:rPr lang="nl-NL" dirty="0"/>
              <a:t>A</a:t>
            </a:r>
            <a:r>
              <a:rPr lang="nl-NL" baseline="-25000" dirty="0"/>
              <a:t>2</a:t>
            </a:r>
            <a:r>
              <a:rPr lang="nl-NL" dirty="0"/>
              <a:t>/2</a:t>
            </a:r>
          </a:p>
          <a:p>
            <a:r>
              <a:rPr lang="nl-NL" dirty="0"/>
              <a:t>halve korte-as: </a:t>
            </a:r>
            <a:r>
              <a:rPr lang="nl-NL" i="1" dirty="0"/>
              <a:t>b</a:t>
            </a:r>
          </a:p>
          <a:p>
            <a:endParaRPr lang="nl-NL" i="1" dirty="0"/>
          </a:p>
          <a:p>
            <a:r>
              <a:rPr lang="nl-NL" dirty="0"/>
              <a:t>Als F</a:t>
            </a:r>
            <a:r>
              <a:rPr lang="nl-NL" baseline="-25000" dirty="0"/>
              <a:t>1</a:t>
            </a:r>
            <a:r>
              <a:rPr lang="nl-NL" dirty="0"/>
              <a:t> en F</a:t>
            </a:r>
            <a:r>
              <a:rPr lang="nl-NL" baseline="-25000" dirty="0"/>
              <a:t>2</a:t>
            </a:r>
            <a:r>
              <a:rPr lang="nl-NL" dirty="0"/>
              <a:t> samenvallen dan wordt het een cirkel</a:t>
            </a:r>
          </a:p>
        </p:txBody>
      </p:sp>
      <p:pic>
        <p:nvPicPr>
          <p:cNvPr id="12290" name="Picture 2" descr="q61033img1.gif (277×2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836712"/>
            <a:ext cx="400788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oorzaa1.jpg (312×31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501008"/>
            <a:ext cx="2160240" cy="22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27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95958"/>
          </a:xfrm>
        </p:spPr>
        <p:txBody>
          <a:bodyPr/>
          <a:lstStyle/>
          <a:p>
            <a:r>
              <a:rPr lang="nl-NL" dirty="0"/>
              <a:t>Hemelmechanica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342384" cy="4389437"/>
          </a:xfrm>
        </p:spPr>
        <p:txBody>
          <a:bodyPr/>
          <a:lstStyle/>
          <a:p>
            <a:r>
              <a:rPr lang="nl-NL" dirty="0"/>
              <a:t>Kepler (1571-1630)</a:t>
            </a:r>
          </a:p>
          <a:p>
            <a:pPr lvl="1"/>
            <a:r>
              <a:rPr lang="nl-NL" dirty="0"/>
              <a:t>Planeten bewegen in ellipsen; de zon staat in één van de brandpunten</a:t>
            </a:r>
          </a:p>
          <a:p>
            <a:pPr lvl="1"/>
            <a:r>
              <a:rPr lang="nl-NL" dirty="0"/>
              <a:t>Baansnelheid neemt toe als de planeet de zon nadert</a:t>
            </a:r>
          </a:p>
          <a:p>
            <a:pPr lvl="1"/>
            <a:r>
              <a:rPr lang="nl-NL" dirty="0"/>
              <a:t>Planeten die verder weg staan hebben een grotere omloopstijd: a</a:t>
            </a:r>
            <a:r>
              <a:rPr lang="nl-NL" baseline="30000" dirty="0"/>
              <a:t>3</a:t>
            </a:r>
            <a:r>
              <a:rPr lang="nl-NL" dirty="0"/>
              <a:t>  </a:t>
            </a:r>
            <a:r>
              <a:rPr lang="nl-NL" dirty="0">
                <a:sym typeface="Symbol" panose="05050102010706020507" pitchFamily="18" charset="2"/>
              </a:rPr>
              <a:t></a:t>
            </a:r>
            <a:r>
              <a:rPr lang="nl-NL" dirty="0"/>
              <a:t> T</a:t>
            </a:r>
            <a:r>
              <a:rPr lang="nl-NL" baseline="30000" dirty="0"/>
              <a:t>2 </a:t>
            </a:r>
            <a:r>
              <a:rPr lang="nl-NL" dirty="0"/>
              <a:t>(staat verkeerd op blz. 150)</a:t>
            </a:r>
          </a:p>
        </p:txBody>
      </p:sp>
      <p:pic>
        <p:nvPicPr>
          <p:cNvPr id="13314" name="Picture 2" descr="Seizoenscyclus.gif (800×38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6912"/>
            <a:ext cx="537261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7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11.1 Bouw van ons zonnestelsel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het verschil tussen geocentrisch en heliocentrisch wereldbeeld uitleggen</a:t>
            </a:r>
          </a:p>
          <a:p>
            <a:pPr lvl="1"/>
            <a:r>
              <a:rPr lang="nl-NL" dirty="0"/>
              <a:t>een beschrijving geven van de bouw van het zonnestelsel</a:t>
            </a:r>
          </a:p>
          <a:p>
            <a:pPr lvl="1"/>
            <a:r>
              <a:rPr lang="nl-NL" dirty="0"/>
              <a:t>uitleggen hoe de baan van zon, maan en sterren er vanaf het aardoppervlak uitzien</a:t>
            </a:r>
          </a:p>
          <a:p>
            <a:pPr lvl="1"/>
            <a:r>
              <a:rPr lang="nl-NL" dirty="0"/>
              <a:t>de verschillende maanfasen verklaren</a:t>
            </a:r>
          </a:p>
          <a:p>
            <a:pPr lvl="1"/>
            <a:r>
              <a:rPr lang="nl-NL" dirty="0"/>
              <a:t>uitleggen bij welke positie van de zon, de maan en de aarde een zons- of een maansverduistering kan optreden en waarom verduisteringen vrij zeldzaam zijn</a:t>
            </a:r>
          </a:p>
          <a:p>
            <a:pPr lvl="1"/>
            <a:r>
              <a:rPr lang="nl-NL" dirty="0"/>
              <a:t>voorbeelden noemen van toepassingen van satellieten</a:t>
            </a:r>
          </a:p>
        </p:txBody>
      </p:sp>
    </p:spTree>
    <p:extLst>
      <p:ext uri="{BB962C8B-B14F-4D97-AF65-F5344CB8AC3E}">
        <p14:creationId xmlns:p14="http://schemas.microsoft.com/office/powerpoint/2010/main" val="1474146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/>
              <a:t>Cirkelbaan</a:t>
            </a:r>
          </a:p>
        </p:txBody>
      </p:sp>
      <p:sp>
        <p:nvSpPr>
          <p:cNvPr id="819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en-US" dirty="0"/>
              <a:t>Ellipsbanen zijn voor ons te lastig om aan te rekenen</a:t>
            </a:r>
          </a:p>
          <a:p>
            <a:pPr eaLnBrk="1" hangingPunct="1"/>
            <a:endParaRPr lang="nl-NL" altLang="en-US" dirty="0"/>
          </a:p>
          <a:p>
            <a:pPr eaLnBrk="1" hangingPunct="1"/>
            <a:r>
              <a:rPr lang="nl-NL" altLang="en-US" dirty="0"/>
              <a:t>Veel planeetbanen kun je benaderen met een cirkelbaan</a:t>
            </a:r>
          </a:p>
          <a:p>
            <a:pPr lvl="1" eaLnBrk="1" hangingPunct="1"/>
            <a:r>
              <a:rPr lang="nl-NL" altLang="en-US" dirty="0"/>
              <a:t>eenparige cirkelbeweging = cirkelbaan met constante snelheid</a:t>
            </a:r>
          </a:p>
          <a:p>
            <a:pPr lvl="1" eaLnBrk="1" hangingPunct="1"/>
            <a:r>
              <a:rPr lang="nl-NL" altLang="en-US" dirty="0" err="1"/>
              <a:t>Nettokracht</a:t>
            </a:r>
            <a:r>
              <a:rPr lang="nl-NL" altLang="en-US" dirty="0"/>
              <a:t> is naar het middelpunt gericht = middelpuntzoekende kracht </a:t>
            </a:r>
            <a:r>
              <a:rPr lang="nl-NL" altLang="en-US" i="1" dirty="0"/>
              <a:t>F</a:t>
            </a:r>
            <a:r>
              <a:rPr lang="nl-NL" altLang="en-US" baseline="-25000" dirty="0"/>
              <a:t>MPZ </a:t>
            </a:r>
            <a:r>
              <a:rPr lang="nl-NL" altLang="en-US" dirty="0"/>
              <a:t>(= gevolg van andere krachten)</a:t>
            </a:r>
          </a:p>
          <a:p>
            <a:pPr lvl="1" eaLnBrk="1" hangingPunct="1"/>
            <a:r>
              <a:rPr lang="nl-NL" altLang="en-US" dirty="0"/>
              <a:t>Ander woord voor </a:t>
            </a:r>
            <a:r>
              <a:rPr lang="nl-NL" altLang="en-US" i="1" dirty="0"/>
              <a:t>F</a:t>
            </a:r>
            <a:r>
              <a:rPr lang="nl-NL" altLang="en-US" baseline="-25000" dirty="0"/>
              <a:t>MPZ</a:t>
            </a:r>
            <a:r>
              <a:rPr lang="nl-NL" altLang="en-US" dirty="0"/>
              <a:t> is centripetale kracht </a:t>
            </a:r>
            <a:r>
              <a:rPr lang="nl-NL" altLang="en-US" i="1" dirty="0" err="1"/>
              <a:t>F</a:t>
            </a:r>
            <a:r>
              <a:rPr lang="nl-NL" altLang="en-US" i="1" baseline="-25000" dirty="0" err="1"/>
              <a:t>c</a:t>
            </a:r>
            <a:endParaRPr lang="nl-NL" altLang="en-US" i="1" baseline="-25000" dirty="0"/>
          </a:p>
          <a:p>
            <a:pPr eaLnBrk="1" hangingPunct="1"/>
            <a:endParaRPr lang="nl-NL" altLang="en-US" dirty="0"/>
          </a:p>
          <a:p>
            <a:pPr eaLnBrk="1" hangingPunct="1"/>
            <a:endParaRPr lang="nl-NL" altLang="en-US" dirty="0"/>
          </a:p>
          <a:p>
            <a:pPr eaLnBrk="1" hangingPunct="1"/>
            <a:endParaRPr lang="nl-NL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/>
              <a:t>Formules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nl-NL" altLang="en-US" dirty="0"/>
                  <a:t>omloopstijd/frequentie:</a:t>
                </a:r>
              </a:p>
              <a:p>
                <a:pPr eaLnBrk="1" hangingPunct="1"/>
                <a:endParaRPr lang="nl-NL" altLang="en-US" dirty="0"/>
              </a:p>
              <a:p>
                <a:pPr eaLnBrk="1" hangingPunct="1"/>
                <a:r>
                  <a:rPr lang="nl-NL" altLang="en-US" dirty="0"/>
                  <a:t>snelheid:</a:t>
                </a:r>
              </a:p>
              <a:p>
                <a:pPr marL="0" indent="0" eaLnBrk="1" hangingPunct="1">
                  <a:buNone/>
                </a:pPr>
                <a:endParaRPr lang="nl-NL" altLang="en-US" dirty="0"/>
              </a:p>
              <a:p>
                <a:pPr eaLnBrk="1" hangingPunct="1"/>
                <a:r>
                  <a:rPr lang="nl-NL" altLang="en-US" dirty="0"/>
                  <a:t>kracht:</a:t>
                </a:r>
              </a:p>
              <a:p>
                <a:pPr eaLnBrk="1" hangingPunct="1"/>
                <a:endParaRPr lang="nl-NL" altLang="en-US" dirty="0"/>
              </a:p>
              <a:p>
                <a:pPr eaLnBrk="1" hangingPunct="1"/>
                <a:r>
                  <a:rPr lang="nl-NL" altLang="en-US" dirty="0"/>
                  <a:t>versnelling: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alt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l-NL" altLang="en-US" b="0" i="1" smtClean="0">
                            <a:latin typeface="Cambria Math" panose="02040503050406030204" pitchFamily="18" charset="0"/>
                          </a:rPr>
                          <m:t>𝑀𝑃𝑍</m:t>
                        </m:r>
                      </m:sub>
                    </m:sSub>
                    <m:r>
                      <a:rPr lang="nl-NL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nl-NL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alt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nl-NL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nl-NL" alt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nl-NL" altLang="en-US" dirty="0"/>
              </a:p>
            </p:txBody>
          </p:sp>
        </mc:Choice>
        <mc:Fallback xmlns="">
          <p:sp>
            <p:nvSpPr>
              <p:cNvPr id="9219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89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2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496278"/>
              </p:ext>
            </p:extLst>
          </p:nvPr>
        </p:nvGraphicFramePr>
        <p:xfrm>
          <a:off x="5036744" y="1803402"/>
          <a:ext cx="779462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4" imgW="380835" imgH="418918" progId="Equation.3">
                  <p:embed/>
                </p:oleObj>
              </mc:Choice>
              <mc:Fallback>
                <p:oleObj name="Vergelijking" r:id="rId4" imgW="380835" imgH="418918" progId="Equation.3">
                  <p:embed/>
                  <p:pic>
                    <p:nvPicPr>
                      <p:cNvPr id="922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744" y="1803402"/>
                        <a:ext cx="779462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011478"/>
              </p:ext>
            </p:extLst>
          </p:nvPr>
        </p:nvGraphicFramePr>
        <p:xfrm>
          <a:off x="3034907" y="2768601"/>
          <a:ext cx="200183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6" imgW="1002865" imgH="393529" progId="Equation.3">
                  <p:embed/>
                </p:oleObj>
              </mc:Choice>
              <mc:Fallback>
                <p:oleObj name="Vergelijking" r:id="rId6" imgW="1002865" imgH="393529" progId="Equation.3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907" y="2768601"/>
                        <a:ext cx="2001837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240709"/>
              </p:ext>
            </p:extLst>
          </p:nvPr>
        </p:nvGraphicFramePr>
        <p:xfrm>
          <a:off x="3353707" y="3581402"/>
          <a:ext cx="1689100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8" imgW="761760" imgH="419040" progId="Equation.3">
                  <p:embed/>
                </p:oleObj>
              </mc:Choice>
              <mc:Fallback>
                <p:oleObj name="Vergelijking" r:id="rId8" imgW="761760" imgH="419040" progId="Equation.3">
                  <p:embed/>
                  <p:pic>
                    <p:nvPicPr>
                      <p:cNvPr id="9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707" y="3581402"/>
                        <a:ext cx="1689100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pPr eaLnBrk="1" hangingPunct="1"/>
            <a:r>
              <a:rPr lang="nl-NL" altLang="en-US" dirty="0"/>
              <a:t>Voorbeeld: planeten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95400" y="1412776"/>
                <a:ext cx="6615038" cy="4911825"/>
              </a:xfrm>
            </p:spPr>
            <p:txBody>
              <a:bodyPr/>
              <a:lstStyle/>
              <a:p>
                <a:pPr eaLnBrk="1" hangingPunct="1"/>
                <a:r>
                  <a:rPr lang="nl-NL" altLang="en-US" dirty="0"/>
                  <a:t>banen van planeten en satellieten</a:t>
                </a:r>
              </a:p>
              <a:p>
                <a:pPr eaLnBrk="1" hangingPunct="1"/>
                <a:r>
                  <a:rPr lang="nl-NL" altLang="en-US" dirty="0"/>
                  <a:t>er werkt maar één kracht: zwaartekracht</a:t>
                </a:r>
              </a:p>
              <a:p>
                <a:pPr eaLnBrk="1" hangingPunct="1"/>
                <a:r>
                  <a:rPr lang="nl-NL" altLang="en-US" dirty="0"/>
                  <a:t>veraf:   </a:t>
                </a:r>
              </a:p>
              <a:p>
                <a:pPr marL="1433513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nl-NL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  <m:sSub>
                            <m:sSub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altLang="en-US" dirty="0"/>
              </a:p>
              <a:p>
                <a:pPr eaLnBrk="1" hangingPunct="1"/>
                <a:endParaRPr lang="nl-NL" altLang="en-US" dirty="0"/>
              </a:p>
              <a:p>
                <a:pPr eaLnBrk="1" hangingPunct="1"/>
                <a:r>
                  <a:rPr lang="nl-NL" altLang="en-US" dirty="0"/>
                  <a:t>combineren met </a:t>
                </a:r>
                <a:r>
                  <a:rPr lang="nl-NL" altLang="en-US" i="1" dirty="0"/>
                  <a:t>F</a:t>
                </a:r>
                <a:r>
                  <a:rPr lang="nl-NL" altLang="en-US" i="1" baseline="-25000" dirty="0"/>
                  <a:t>MPZ</a:t>
                </a:r>
                <a:r>
                  <a:rPr lang="nl-NL" altLang="en-US" dirty="0"/>
                  <a:t>  geeft:</a:t>
                </a:r>
              </a:p>
              <a:p>
                <a:pPr eaLnBrk="1" hangingPunct="1"/>
                <a:endParaRPr lang="nl-NL" altLang="en-US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p>
                            <m:sSup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nl-NL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  <m:sSub>
                            <m:sSub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altLang="en-US" b="0" i="1" smtClean="0">
                          <a:latin typeface="Cambria Math" panose="02040503050406030204" pitchFamily="18" charset="0"/>
                        </a:rPr>
                        <m:t>   →  </m:t>
                      </m:r>
                      <m:sSup>
                        <m:sSupPr>
                          <m:ctrlP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num>
                        <m:den>
                          <m: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nl-NL" altLang="en-US" dirty="0"/>
              </a:p>
            </p:txBody>
          </p:sp>
        </mc:Choice>
        <mc:Fallback xmlns="">
          <p:sp>
            <p:nvSpPr>
              <p:cNvPr id="1024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1412776"/>
                <a:ext cx="6615038" cy="4911825"/>
              </a:xfrm>
              <a:blipFill rotWithShape="0">
                <a:blip r:embed="rId2"/>
                <a:stretch>
                  <a:fillRect l="-1106" t="-99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4" name="Afbeelding 3" descr="aar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980728"/>
            <a:ext cx="31337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Kepler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alt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ar-AE" alt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alt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ar-AE" alt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alt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num>
                        <m:den>
                          <m:r>
                            <a:rPr lang="ar-AE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𝑐𝑜𝑚𝑏𝑖𝑛𝑒𝑟𝑒𝑛</m:t>
                      </m:r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𝑚𝑒𝑡</m:t>
                      </m:r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ar-AE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ar-A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ar-A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ar-A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ar-AE" alt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alt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num>
                        <m:den>
                          <m:r>
                            <a:rPr lang="ar-AE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ar-AE" altLang="en-US" b="0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 alt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nl-NL" alt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ar-AE" alt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alt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num>
                        <m:den>
                          <m:r>
                            <a:rPr lang="ar-AE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       →   </m:t>
                      </m:r>
                      <m:sSup>
                        <m:sSupPr>
                          <m:ctrlP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nl-NL" alt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alt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den>
                      </m:f>
                      <m:r>
                        <a:rPr lang="ar-AE" alt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ar-AE" alt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ar-AE" altLang="en-US" b="0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:r>
                  <a:rPr lang="nl-NL" dirty="0"/>
                  <a:t>dit klopt met de bewering van Kepler:  </a:t>
                </a:r>
                <a:r>
                  <a:rPr lang="nl-NL" i="1" dirty="0"/>
                  <a:t>T</a:t>
                </a:r>
                <a:r>
                  <a:rPr lang="nl-NL" baseline="30000" dirty="0"/>
                  <a:t>2 </a:t>
                </a:r>
                <a:r>
                  <a:rPr lang="nl-NL" dirty="0"/>
                  <a:t> </a:t>
                </a:r>
                <a:r>
                  <a:rPr lang="nl-NL" dirty="0">
                    <a:sym typeface="Symbol" panose="05050102010706020507" pitchFamily="18" charset="2"/>
                  </a:rPr>
                  <a:t> </a:t>
                </a:r>
                <a:r>
                  <a:rPr lang="nl-NL" i="1" dirty="0">
                    <a:sym typeface="Symbol" panose="05050102010706020507" pitchFamily="18" charset="2"/>
                  </a:rPr>
                  <a:t>r</a:t>
                </a:r>
                <a:r>
                  <a:rPr lang="nl-NL" baseline="30000" dirty="0">
                    <a:sym typeface="Symbol" panose="05050102010706020507" pitchFamily="18" charset="2"/>
                  </a:rPr>
                  <a:t>3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630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Satellieten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638528" cy="4389437"/>
          </a:xfrm>
        </p:spPr>
        <p:txBody>
          <a:bodyPr/>
          <a:lstStyle/>
          <a:p>
            <a:r>
              <a:rPr lang="nl-NL" dirty="0"/>
              <a:t>Voor satellieten die rond de aarde draaien gelden dezelfde wetten</a:t>
            </a:r>
          </a:p>
          <a:p>
            <a:endParaRPr lang="nl-NL" dirty="0"/>
          </a:p>
          <a:p>
            <a:r>
              <a:rPr lang="nl-NL" dirty="0"/>
              <a:t>Geostationaire satelliet:</a:t>
            </a:r>
          </a:p>
          <a:p>
            <a:pPr lvl="1"/>
            <a:r>
              <a:rPr lang="nl-NL" dirty="0"/>
              <a:t>draaien met de aarde mee</a:t>
            </a:r>
          </a:p>
          <a:p>
            <a:pPr lvl="1"/>
            <a:r>
              <a:rPr lang="nl-NL" dirty="0"/>
              <a:t>staan boven de evenaar</a:t>
            </a:r>
          </a:p>
          <a:p>
            <a:pPr lvl="1"/>
            <a:r>
              <a:rPr lang="nl-NL" dirty="0"/>
              <a:t>omloopstijd is 24 h</a:t>
            </a:r>
          </a:p>
        </p:txBody>
      </p:sp>
      <p:pic>
        <p:nvPicPr>
          <p:cNvPr id="11266" name="Picture 2" descr="http://www.tvenschedefm.nl/cwm/fm/userfiles/content/eyecatcher/normal/86090_satelli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980728"/>
            <a:ext cx="3348137" cy="25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stra-sat.wikispaces.com/file/view/279530.jpg/338038062/279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774002"/>
            <a:ext cx="3381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07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learnbeat 11.3</a:t>
            </a:r>
          </a:p>
          <a:p>
            <a:r>
              <a:rPr lang="nl-NL" dirty="0"/>
              <a:t>opgaven 30, 32, 33, 35, 36</a:t>
            </a:r>
          </a:p>
          <a:p>
            <a:r>
              <a:rPr lang="nl-NL" dirty="0"/>
              <a:t>opgaven 37-40</a:t>
            </a:r>
          </a:p>
        </p:txBody>
      </p:sp>
    </p:spTree>
    <p:extLst>
      <p:ext uri="{BB962C8B-B14F-4D97-AF65-F5344CB8AC3E}">
        <p14:creationId xmlns:p14="http://schemas.microsoft.com/office/powerpoint/2010/main" val="238376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11.4 Waarnemen in het heelal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sz="2000" dirty="0"/>
              <a:t>aangeven welke golflengtegebieden de aardse atmosfeer doorlaat</a:t>
            </a:r>
          </a:p>
          <a:p>
            <a:pPr lvl="1"/>
            <a:r>
              <a:rPr lang="nl-NL" sz="2000" dirty="0"/>
              <a:t>beschrijven welke informatie je kunt krijgen uit het spectrum van een ster</a:t>
            </a:r>
          </a:p>
          <a:p>
            <a:pPr lvl="1"/>
            <a:r>
              <a:rPr lang="nl-NL" sz="2000" dirty="0"/>
              <a:t>beschrijven wat temperatuurstraling is</a:t>
            </a:r>
          </a:p>
          <a:p>
            <a:pPr lvl="1"/>
            <a:r>
              <a:rPr lang="nl-NL" sz="2000" dirty="0"/>
              <a:t>stralingskromme interpreteren en het verband leggen tussen de kleur en temperatuur van een ster</a:t>
            </a:r>
          </a:p>
          <a:p>
            <a:pPr lvl="1"/>
            <a:r>
              <a:rPr lang="nl-NL" sz="2000" dirty="0"/>
              <a:t>berekeningen maken met de wet van Wien</a:t>
            </a:r>
          </a:p>
          <a:p>
            <a:pPr lvl="1"/>
            <a:r>
              <a:rPr lang="nl-NL" sz="2000" dirty="0"/>
              <a:t>voorbeelden noemen van astronomisch onderzoek in het niet zichtbare deel van het </a:t>
            </a:r>
            <a:r>
              <a:rPr lang="nl-NL" sz="2000" dirty="0" err="1"/>
              <a:t>em</a:t>
            </a:r>
            <a:r>
              <a:rPr lang="nl-NL" sz="2000" dirty="0"/>
              <a:t>-spectrum</a:t>
            </a:r>
          </a:p>
          <a:p>
            <a:pPr lvl="1"/>
            <a:r>
              <a:rPr lang="nl-NL" sz="2000" dirty="0"/>
              <a:t>voorbeelden noemen van astronomisch onderzoek met satellieten</a:t>
            </a:r>
          </a:p>
          <a:p>
            <a:pPr lvl="1"/>
            <a:r>
              <a:rPr lang="nl-NL" sz="2000" dirty="0"/>
              <a:t>voordelen en toepassingen van telescopen in het ruimteonderzoek noemen</a:t>
            </a:r>
          </a:p>
        </p:txBody>
      </p:sp>
    </p:spTree>
    <p:extLst>
      <p:ext uri="{BB962C8B-B14F-4D97-AF65-F5344CB8AC3E}">
        <p14:creationId xmlns:p14="http://schemas.microsoft.com/office/powerpoint/2010/main" val="3436584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Sterrenlicht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6206480" cy="4389437"/>
              </a:xfrm>
            </p:spPr>
            <p:txBody>
              <a:bodyPr/>
              <a:lstStyle/>
              <a:p>
                <a:r>
                  <a:rPr lang="nl-NL" dirty="0"/>
                  <a:t>Licht verplaatst zicht met de lichtsnelheid </a:t>
                </a:r>
                <a:r>
                  <a:rPr lang="nl-NL" i="1" dirty="0"/>
                  <a:t>c</a:t>
                </a:r>
                <a:r>
                  <a:rPr lang="nl-NL" dirty="0"/>
                  <a:t>.</a:t>
                </a:r>
              </a:p>
              <a:p>
                <a:r>
                  <a:rPr lang="nl-NL" i="1" dirty="0"/>
                  <a:t>c</a:t>
                </a:r>
                <a:r>
                  <a:rPr lang="nl-NL" dirty="0"/>
                  <a:t> = 299792458 m/s (</a:t>
                </a:r>
                <a:r>
                  <a:rPr lang="nl-NL" dirty="0" err="1"/>
                  <a:t>Binas</a:t>
                </a:r>
                <a:r>
                  <a:rPr lang="nl-NL" dirty="0"/>
                  <a:t> tabel 7)</a:t>
                </a:r>
              </a:p>
              <a:p>
                <a:endParaRPr lang="nl-NL" dirty="0"/>
              </a:p>
              <a:p>
                <a:r>
                  <a:rPr lang="nl-NL" dirty="0"/>
                  <a:t>golflengte </a:t>
                </a:r>
                <a:r>
                  <a:rPr lang="el-GR" dirty="0"/>
                  <a:t>λ</a:t>
                </a:r>
                <a:r>
                  <a:rPr lang="nl-NL" dirty="0"/>
                  <a:t> (spreek uit </a:t>
                </a:r>
                <a:r>
                  <a:rPr lang="nl-NL" dirty="0" err="1"/>
                  <a:t>lambda</a:t>
                </a:r>
                <a:r>
                  <a:rPr lang="nl-NL" dirty="0"/>
                  <a:t>) is de afstand die in golf in één trillingstijd aflegt:</a:t>
                </a:r>
              </a:p>
              <a:p>
                <a:pPr marL="9906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nl-NL" b="0" dirty="0"/>
              </a:p>
              <a:p>
                <a:endParaRPr lang="nl-NL" dirty="0"/>
              </a:p>
              <a:p>
                <a:endParaRPr lang="nl-NL" i="1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6206480" cy="4389437"/>
              </a:xfrm>
              <a:blipFill rotWithShape="0">
                <a:blip r:embed="rId2"/>
                <a:stretch>
                  <a:fillRect l="-1179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http://picview.info/download/20150323/andromeda-stars-galaxy-cosmos-starlight-1440x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060848"/>
            <a:ext cx="5362488" cy="335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60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Gloeilamp</a:t>
            </a:r>
          </a:p>
        </p:txBody>
      </p:sp>
      <p:pic>
        <p:nvPicPr>
          <p:cNvPr id="9" name="How a light bulb works 36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808" y="1988841"/>
            <a:ext cx="4845000" cy="3633421"/>
          </a:xfrm>
        </p:spPr>
      </p:pic>
      <p:sp>
        <p:nvSpPr>
          <p:cNvPr id="10" name="Tijdelijke aanduiding voor inhoud 2"/>
          <p:cNvSpPr txBox="1">
            <a:spLocks/>
          </p:cNvSpPr>
          <p:nvPr/>
        </p:nvSpPr>
        <p:spPr bwMode="auto">
          <a:xfrm>
            <a:off x="2003376" y="6165305"/>
            <a:ext cx="4982344" cy="34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/>
              <a:t>https://www.youtube.com/watch?v=YnMP1Uj2nz0</a:t>
            </a:r>
            <a:endParaRPr lang="nl-NL" sz="1400" dirty="0"/>
          </a:p>
        </p:txBody>
      </p:sp>
      <p:sp>
        <p:nvSpPr>
          <p:cNvPr id="11" name="Tekstvak 10"/>
          <p:cNvSpPr txBox="1"/>
          <p:nvPr/>
        </p:nvSpPr>
        <p:spPr>
          <a:xfrm>
            <a:off x="2135560" y="3239265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van rood gloeiend naar witheet </a:t>
            </a:r>
          </a:p>
        </p:txBody>
      </p:sp>
    </p:spTree>
    <p:extLst>
      <p:ext uri="{BB962C8B-B14F-4D97-AF65-F5344CB8AC3E}">
        <p14:creationId xmlns:p14="http://schemas.microsoft.com/office/powerpoint/2010/main" val="22851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 van Wien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het filmpje zag je dat de kleur van licht afhangt van de temperatuur</a:t>
            </a:r>
          </a:p>
          <a:p>
            <a:pPr lvl="1"/>
            <a:r>
              <a:rPr lang="nl-NL" dirty="0"/>
              <a:t>lage temperatuur </a:t>
            </a:r>
            <a:r>
              <a:rPr lang="nl-NL" dirty="0">
                <a:sym typeface="Wingdings" panose="05000000000000000000" pitchFamily="2" charset="2"/>
              </a:rPr>
              <a:t>  oranje licht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hoge temperatuur  witter licht (meer blauw) en meer licht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/>
              <a:t>Hetzelfde geldt ook voor sterren</a:t>
            </a:r>
          </a:p>
        </p:txBody>
      </p:sp>
    </p:spTree>
    <p:extLst>
      <p:ext uri="{BB962C8B-B14F-4D97-AF65-F5344CB8AC3E}">
        <p14:creationId xmlns:p14="http://schemas.microsoft.com/office/powerpoint/2010/main" val="1810963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Geocentrisch wereldbeeld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935164"/>
            <a:ext cx="5760640" cy="4389437"/>
          </a:xfrm>
        </p:spPr>
        <p:txBody>
          <a:bodyPr/>
          <a:lstStyle/>
          <a:p>
            <a:r>
              <a:rPr lang="nl-NL" dirty="0"/>
              <a:t>Ptolemaeus (2</a:t>
            </a:r>
            <a:r>
              <a:rPr lang="nl-NL" baseline="30000" dirty="0"/>
              <a:t>de</a:t>
            </a:r>
            <a:r>
              <a:rPr lang="nl-NL" dirty="0"/>
              <a:t> eeuw n. C)</a:t>
            </a:r>
          </a:p>
          <a:p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Aarde in het midden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maan in de eerste cirkel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zon in de vierde cirkel</a:t>
            </a:r>
            <a:endParaRPr lang="en-US" dirty="0"/>
          </a:p>
        </p:txBody>
      </p:sp>
      <p:pic>
        <p:nvPicPr>
          <p:cNvPr id="24578" name="Picture 2" descr="http://www.dbnl.org/tekst/hall014gesc01_01/hall014gesc01_01ill1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847850"/>
            <a:ext cx="3528392" cy="43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647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91544" y="5157192"/>
            <a:ext cx="8229600" cy="1080120"/>
          </a:xfrm>
        </p:spPr>
        <p:txBody>
          <a:bodyPr/>
          <a:lstStyle/>
          <a:p>
            <a:r>
              <a:rPr lang="nl-NL" dirty="0"/>
              <a:t>Er geldt: </a:t>
            </a:r>
            <a:r>
              <a:rPr lang="el-GR" i="1" dirty="0"/>
              <a:t>λ</a:t>
            </a:r>
            <a:r>
              <a:rPr lang="nl-NL" baseline="-25000" dirty="0"/>
              <a:t>top</a:t>
            </a:r>
            <a:r>
              <a:rPr lang="nl-NL" dirty="0"/>
              <a:t> · </a:t>
            </a:r>
            <a:r>
              <a:rPr lang="nl-NL" i="1" dirty="0"/>
              <a:t>T</a:t>
            </a:r>
            <a:r>
              <a:rPr lang="nl-NL" dirty="0"/>
              <a:t> = </a:t>
            </a:r>
            <a:r>
              <a:rPr lang="nl-NL" i="1" dirty="0" err="1"/>
              <a:t>k</a:t>
            </a:r>
            <a:r>
              <a:rPr lang="nl-NL" baseline="-25000" dirty="0" err="1"/>
              <a:t>w</a:t>
            </a:r>
            <a:endParaRPr lang="nl-NL" baseline="-25000" dirty="0"/>
          </a:p>
          <a:p>
            <a:r>
              <a:rPr lang="nl-NL" dirty="0"/>
              <a:t>met </a:t>
            </a:r>
            <a:r>
              <a:rPr lang="nl-NL" i="1" dirty="0" err="1"/>
              <a:t>k</a:t>
            </a:r>
            <a:r>
              <a:rPr lang="nl-NL" baseline="-25000" dirty="0" err="1"/>
              <a:t>w</a:t>
            </a:r>
            <a:r>
              <a:rPr lang="nl-NL" dirty="0"/>
              <a:t> de constante van Wien: 2,8978 x 10</a:t>
            </a:r>
            <a:r>
              <a:rPr lang="nl-NL" baseline="30000" dirty="0"/>
              <a:t>-3</a:t>
            </a:r>
            <a:r>
              <a:rPr lang="nl-NL" dirty="0"/>
              <a:t> </a:t>
            </a:r>
            <a:r>
              <a:rPr lang="nl-NL" dirty="0" err="1"/>
              <a:t>mK</a:t>
            </a:r>
            <a:endParaRPr lang="nl-NL" dirty="0"/>
          </a:p>
        </p:txBody>
      </p:sp>
      <p:pic>
        <p:nvPicPr>
          <p:cNvPr id="1026" name="Picture 2" descr="http://www.spaceoffice.nl/blobs/spaceplaza/upload/images/planck_blackbody_radi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836712"/>
            <a:ext cx="75247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09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De oppervlakte temperatuur van de zon is 5780 K</a:t>
            </a:r>
          </a:p>
          <a:p>
            <a:endParaRPr lang="nl-NL" dirty="0"/>
          </a:p>
          <a:p>
            <a:pPr>
              <a:buFontTx/>
              <a:buChar char="-"/>
            </a:pPr>
            <a:r>
              <a:rPr lang="nl-NL" dirty="0"/>
              <a:t>Bereken de golflengte die het meest voorkomt in zonlicht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/>
              <a:t>uitwerking:</a:t>
            </a:r>
          </a:p>
          <a:p>
            <a:pPr>
              <a:buFontTx/>
              <a:buChar char="-"/>
            </a:pPr>
            <a:r>
              <a:rPr lang="el-GR" i="1" dirty="0"/>
              <a:t>λ</a:t>
            </a:r>
            <a:r>
              <a:rPr lang="nl-NL" baseline="-25000" dirty="0"/>
              <a:t>top</a:t>
            </a:r>
            <a:r>
              <a:rPr lang="nl-NL" dirty="0"/>
              <a:t> · </a:t>
            </a:r>
            <a:r>
              <a:rPr lang="nl-NL" i="1" dirty="0"/>
              <a:t>T</a:t>
            </a:r>
            <a:r>
              <a:rPr lang="nl-NL" dirty="0"/>
              <a:t> = </a:t>
            </a:r>
            <a:r>
              <a:rPr lang="nl-NL" i="1" dirty="0" err="1"/>
              <a:t>k</a:t>
            </a:r>
            <a:r>
              <a:rPr lang="nl-NL" baseline="-25000" dirty="0" err="1"/>
              <a:t>w</a:t>
            </a:r>
            <a:r>
              <a:rPr lang="nl-NL" baseline="-25000" dirty="0"/>
              <a:t>    </a:t>
            </a:r>
            <a:r>
              <a:rPr lang="nl-NL" dirty="0"/>
              <a:t>of</a:t>
            </a:r>
            <a:r>
              <a:rPr lang="nl-NL" baseline="-25000" dirty="0"/>
              <a:t>    </a:t>
            </a:r>
          </a:p>
          <a:p>
            <a:pPr>
              <a:buFontTx/>
              <a:buChar char="-"/>
            </a:pPr>
            <a:r>
              <a:rPr lang="el-GR" i="1" dirty="0">
                <a:sym typeface="Wingdings" panose="05000000000000000000" pitchFamily="2" charset="2"/>
              </a:rPr>
              <a:t>λ</a:t>
            </a:r>
            <a:r>
              <a:rPr lang="nl-NL" baseline="-25000" dirty="0">
                <a:sym typeface="Wingdings" panose="05000000000000000000" pitchFamily="2" charset="2"/>
              </a:rPr>
              <a:t>top</a:t>
            </a:r>
            <a:r>
              <a:rPr lang="nl-NL" dirty="0">
                <a:sym typeface="Wingdings" panose="05000000000000000000" pitchFamily="2" charset="2"/>
              </a:rPr>
              <a:t> = </a:t>
            </a:r>
            <a:r>
              <a:rPr lang="nl-NL" i="1" dirty="0" err="1">
                <a:sym typeface="Wingdings" panose="05000000000000000000" pitchFamily="2" charset="2"/>
              </a:rPr>
              <a:t>k</a:t>
            </a:r>
            <a:r>
              <a:rPr lang="nl-NL" baseline="-25000" dirty="0" err="1">
                <a:sym typeface="Wingdings" panose="05000000000000000000" pitchFamily="2" charset="2"/>
              </a:rPr>
              <a:t>w</a:t>
            </a:r>
            <a:r>
              <a:rPr lang="nl-NL" dirty="0">
                <a:sym typeface="Wingdings" panose="05000000000000000000" pitchFamily="2" charset="2"/>
              </a:rPr>
              <a:t> / </a:t>
            </a:r>
            <a:r>
              <a:rPr lang="nl-NL" i="1" dirty="0">
                <a:sym typeface="Wingdings" panose="05000000000000000000" pitchFamily="2" charset="2"/>
              </a:rPr>
              <a:t>T</a:t>
            </a:r>
            <a:r>
              <a:rPr lang="nl-NL" dirty="0">
                <a:sym typeface="Wingdings" panose="05000000000000000000" pitchFamily="2" charset="2"/>
              </a:rPr>
              <a:t> = 2,8978 x 10</a:t>
            </a:r>
            <a:r>
              <a:rPr lang="nl-NL" baseline="30000" dirty="0">
                <a:sym typeface="Wingdings" panose="05000000000000000000" pitchFamily="2" charset="2"/>
              </a:rPr>
              <a:t>-3</a:t>
            </a:r>
            <a:r>
              <a:rPr lang="nl-NL" dirty="0">
                <a:sym typeface="Wingdings" panose="05000000000000000000" pitchFamily="2" charset="2"/>
              </a:rPr>
              <a:t> / 5780 = 500 </a:t>
            </a:r>
            <a:r>
              <a:rPr lang="nl-NL" dirty="0" err="1">
                <a:sym typeface="Wingdings" panose="05000000000000000000" pitchFamily="2" charset="2"/>
              </a:rPr>
              <a:t>nm</a:t>
            </a:r>
            <a:r>
              <a:rPr lang="nl-NL" dirty="0">
                <a:sym typeface="Wingdings" panose="05000000000000000000" pitchFamily="2" charset="2"/>
              </a:rPr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35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448" y="704850"/>
            <a:ext cx="9083352" cy="449636"/>
          </a:xfrm>
        </p:spPr>
        <p:txBody>
          <a:bodyPr/>
          <a:lstStyle/>
          <a:p>
            <a:r>
              <a:rPr lang="nl-NL" dirty="0"/>
              <a:t>Spectrum van de zon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3284984"/>
            <a:ext cx="6264696" cy="3039616"/>
          </a:xfrm>
        </p:spPr>
        <p:txBody>
          <a:bodyPr/>
          <a:lstStyle/>
          <a:p>
            <a:r>
              <a:rPr lang="nl-NL" dirty="0"/>
              <a:t>Sommige kleuren ontbreken, dit zie je terug als zwarte lijnen = fraunhoferlijnen</a:t>
            </a:r>
          </a:p>
          <a:p>
            <a:r>
              <a:rPr lang="nl-NL" dirty="0"/>
              <a:t>Atomen kunnen hele specifieke golflengtes absorberen. Een elektron gaat dan naar een hogere baan</a:t>
            </a:r>
          </a:p>
          <a:p>
            <a:r>
              <a:rPr lang="nl-NL" dirty="0"/>
              <a:t>Lijnen zijn specifiek voor bepaalde atomen</a:t>
            </a:r>
          </a:p>
          <a:p>
            <a:endParaRPr lang="nl-NL" dirty="0"/>
          </a:p>
        </p:txBody>
      </p:sp>
      <p:pic>
        <p:nvPicPr>
          <p:cNvPr id="1026" name="Picture 2" descr="Fraunhofer li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262884"/>
            <a:ext cx="7916488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263255"/>
            <a:ext cx="4566951" cy="3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29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 learnbeat 11.4</a:t>
            </a:r>
          </a:p>
          <a:p>
            <a:r>
              <a:rPr lang="nl-NL" dirty="0"/>
              <a:t>opgave 45, 46, 48-50</a:t>
            </a:r>
          </a:p>
          <a:p>
            <a:r>
              <a:rPr lang="nl-NL" dirty="0"/>
              <a:t>opgave 51-54, 56</a:t>
            </a:r>
          </a:p>
        </p:txBody>
      </p:sp>
    </p:spTree>
    <p:extLst>
      <p:ext uri="{BB962C8B-B14F-4D97-AF65-F5344CB8AC3E}">
        <p14:creationId xmlns:p14="http://schemas.microsoft.com/office/powerpoint/2010/main" val="1837476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11.5 Bouw van het heelal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de drie belangrijkste structuren in het heelal noemen en beschrijven</a:t>
            </a:r>
          </a:p>
          <a:p>
            <a:pPr lvl="1"/>
            <a:r>
              <a:rPr lang="nl-NL" dirty="0"/>
              <a:t>de eenheden AE en </a:t>
            </a:r>
            <a:r>
              <a:rPr lang="nl-NL" dirty="0" err="1"/>
              <a:t>lj</a:t>
            </a:r>
            <a:r>
              <a:rPr lang="nl-NL" dirty="0"/>
              <a:t> omrekenen naar m</a:t>
            </a:r>
          </a:p>
          <a:p>
            <a:pPr lvl="1"/>
            <a:r>
              <a:rPr lang="nl-NL" dirty="0"/>
              <a:t>berekeningen uitvoeren met de lichtsnelheid</a:t>
            </a:r>
          </a:p>
          <a:p>
            <a:pPr lvl="1"/>
            <a:r>
              <a:rPr lang="nl-NL" dirty="0"/>
              <a:t>resultaten uit de spectroscopie noemen die het uitdijend heelalmodel ondersteunen</a:t>
            </a:r>
          </a:p>
        </p:txBody>
      </p:sp>
    </p:spTree>
    <p:extLst>
      <p:ext uri="{BB962C8B-B14F-4D97-AF65-F5344CB8AC3E}">
        <p14:creationId xmlns:p14="http://schemas.microsoft.com/office/powerpoint/2010/main" val="4291015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 van het heelal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andere eenheden voor afstand:</a:t>
            </a:r>
          </a:p>
          <a:p>
            <a:pPr lvl="1"/>
            <a:r>
              <a:rPr lang="nl-NL" dirty="0"/>
              <a:t>1 AE = afstand van aarde tot de zon = 1,495 98 x 10</a:t>
            </a:r>
            <a:r>
              <a:rPr lang="nl-NL" baseline="30000" dirty="0"/>
              <a:t>11</a:t>
            </a:r>
            <a:r>
              <a:rPr lang="nl-NL" dirty="0"/>
              <a:t> m</a:t>
            </a:r>
          </a:p>
          <a:p>
            <a:pPr lvl="1"/>
            <a:r>
              <a:rPr lang="nl-NL" dirty="0"/>
              <a:t>1 lichtjaar = afstand die licht in één jaar aflegt = 9,46 x 10</a:t>
            </a:r>
            <a:r>
              <a:rPr lang="nl-NL" baseline="30000" dirty="0"/>
              <a:t>15</a:t>
            </a:r>
            <a:r>
              <a:rPr lang="nl-NL" dirty="0"/>
              <a:t> m</a:t>
            </a:r>
          </a:p>
          <a:p>
            <a:endParaRPr lang="nl-NL" dirty="0"/>
          </a:p>
          <a:p>
            <a:r>
              <a:rPr lang="nl-NL" dirty="0"/>
              <a:t>zonnestelsel </a:t>
            </a:r>
            <a:r>
              <a:rPr lang="nl-NL" dirty="0">
                <a:sym typeface="Wingdings" panose="05000000000000000000" pitchFamily="2" charset="2"/>
              </a:rPr>
              <a:t> sterrenstelsels (b.v. Melkweg)  cluster  supercluster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7454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Dopplereffect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88840"/>
            <a:ext cx="4046240" cy="4335760"/>
          </a:xfrm>
        </p:spPr>
        <p:txBody>
          <a:bodyPr/>
          <a:lstStyle/>
          <a:p>
            <a:r>
              <a:rPr lang="nl-NL" dirty="0"/>
              <a:t>De toon is hoger is als de geluidsbron naar je toekomt en lager als hij van je weggaat.</a:t>
            </a:r>
          </a:p>
        </p:txBody>
      </p:sp>
      <p:pic>
        <p:nvPicPr>
          <p:cNvPr id="5" name="Fire Engine siren demonstrates the Doppler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7928" y="2060848"/>
            <a:ext cx="4614809" cy="32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Roodverschuiving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574632" cy="4389437"/>
          </a:xfrm>
        </p:spPr>
        <p:txBody>
          <a:bodyPr/>
          <a:lstStyle/>
          <a:p>
            <a:r>
              <a:rPr lang="nl-NL" dirty="0"/>
              <a:t>Het </a:t>
            </a:r>
            <a:r>
              <a:rPr lang="nl-NL" dirty="0" err="1"/>
              <a:t>doppler-effect</a:t>
            </a:r>
            <a:r>
              <a:rPr lang="nl-NL" dirty="0"/>
              <a:t> werkt ook met licht</a:t>
            </a:r>
          </a:p>
          <a:p>
            <a:r>
              <a:rPr lang="nl-NL" dirty="0"/>
              <a:t>In een uitdijend heelal bewegen de meeste sterren van ons vandaan</a:t>
            </a:r>
          </a:p>
          <a:p>
            <a:r>
              <a:rPr lang="nl-NL" dirty="0"/>
              <a:t>De frequentie van het licht wordt dan lager</a:t>
            </a:r>
          </a:p>
          <a:p>
            <a:r>
              <a:rPr lang="nl-NL" dirty="0"/>
              <a:t>Lagere frequentie </a:t>
            </a:r>
            <a:r>
              <a:rPr lang="nl-NL" dirty="0">
                <a:sym typeface="Wingdings" panose="05000000000000000000" pitchFamily="2" charset="2"/>
              </a:rPr>
              <a:t>  grotere golflengte</a:t>
            </a:r>
          </a:p>
          <a:p>
            <a:r>
              <a:rPr lang="nl-NL" dirty="0">
                <a:sym typeface="Wingdings" panose="05000000000000000000" pitchFamily="2" charset="2"/>
              </a:rPr>
              <a:t>Grotere golflengte  roder licht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Met behulp van </a:t>
            </a:r>
            <a:r>
              <a:rPr lang="nl-NL" dirty="0" err="1">
                <a:sym typeface="Wingdings" panose="05000000000000000000" pitchFamily="2" charset="2"/>
              </a:rPr>
              <a:t>fraunhofer</a:t>
            </a:r>
            <a:r>
              <a:rPr lang="nl-NL" dirty="0">
                <a:sym typeface="Wingdings" panose="05000000000000000000" pitchFamily="2" charset="2"/>
              </a:rPr>
              <a:t> lijnen en het dopplereffect kun je de snelheid van sterren bepalen</a:t>
            </a:r>
            <a:endParaRPr lang="nl-NL" dirty="0"/>
          </a:p>
        </p:txBody>
      </p:sp>
      <p:pic>
        <p:nvPicPr>
          <p:cNvPr id="2050" name="Picture 2" descr="File:Redshift blueshift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293096"/>
            <a:ext cx="2688233" cy="1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3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464" y="704850"/>
            <a:ext cx="8939336" cy="857250"/>
          </a:xfrm>
        </p:spPr>
        <p:txBody>
          <a:bodyPr/>
          <a:lstStyle/>
          <a:p>
            <a:r>
              <a:rPr lang="nl-NL" dirty="0"/>
              <a:t>Een voorbeeld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5157192"/>
            <a:ext cx="8229600" cy="1167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Picture 2" descr="http://stokes.byu.edu/teaching_resources/redsh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06" y="1700808"/>
            <a:ext cx="7239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67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94043"/>
            <a:ext cx="10698560" cy="674717"/>
          </a:xfrm>
        </p:spPr>
        <p:txBody>
          <a:bodyPr/>
          <a:lstStyle/>
          <a:p>
            <a:r>
              <a:rPr lang="nl-NL" dirty="0"/>
              <a:t>wet van Hubble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96752"/>
                <a:ext cx="6566520" cy="5127849"/>
              </a:xfrm>
            </p:spPr>
            <p:txBody>
              <a:bodyPr/>
              <a:lstStyle/>
              <a:p>
                <a:r>
                  <a:rPr lang="nl-NL" dirty="0"/>
                  <a:t>sterren die verder weg staan bewegen sneller: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nl-NL" b="0" dirty="0"/>
              </a:p>
              <a:p>
                <a:pPr marL="342900" indent="-342900"/>
                <a:r>
                  <a:rPr lang="nl-NL" i="1" dirty="0"/>
                  <a:t>met</a:t>
                </a:r>
              </a:p>
              <a:p>
                <a:pPr marL="709613" lvl="1" indent="-342900"/>
                <a:r>
                  <a:rPr lang="nl-NL" i="1" dirty="0"/>
                  <a:t>H</a:t>
                </a:r>
                <a:r>
                  <a:rPr lang="nl-NL" baseline="-25000" dirty="0"/>
                  <a:t>0 </a:t>
                </a:r>
                <a:r>
                  <a:rPr lang="nl-NL" dirty="0"/>
                  <a:t>= Hubbleconstante = 2,28 x 10</a:t>
                </a:r>
                <a:r>
                  <a:rPr lang="nl-NL" baseline="30000" dirty="0"/>
                  <a:t>-18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</a:p>
              <a:p>
                <a:pPr marL="342900" indent="-342900"/>
                <a:endParaRPr lang="nl-NL" baseline="30000" dirty="0"/>
              </a:p>
              <a:p>
                <a:pPr marL="342900" indent="-342900"/>
                <a:r>
                  <a:rPr lang="nl-NL" dirty="0"/>
                  <a:t>Er was dus een tijdstip waarop alle sterren op dezelfde plek waren: Big Bang</a:t>
                </a:r>
              </a:p>
              <a:p>
                <a:pPr marL="342900" indent="-342900"/>
                <a:r>
                  <a:rPr lang="nl-NL" dirty="0"/>
                  <a:t>Voor de ouderdom van het heelal geldt     (</a:t>
                </a:r>
                <a:r>
                  <a:rPr lang="nl-NL" i="1" dirty="0"/>
                  <a:t>v</a:t>
                </a:r>
                <a:r>
                  <a:rPr lang="nl-NL" dirty="0"/>
                  <a:t> = constant):</a:t>
                </a:r>
              </a:p>
              <a:p>
                <a:pPr marL="9906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=13,9⋅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jr</m:t>
                      </m:r>
                    </m:oMath>
                  </m:oMathPara>
                </a14:m>
                <a:endParaRPr lang="nl-NL" dirty="0"/>
              </a:p>
              <a:p>
                <a:pPr marL="342900" indent="-342900"/>
                <a:endParaRPr lang="nl-NL" dirty="0"/>
              </a:p>
            </p:txBody>
          </p:sp>
        </mc:Choice>
        <mc:Fallback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96752"/>
                <a:ext cx="6566520" cy="5127849"/>
              </a:xfrm>
              <a:blipFill>
                <a:blip r:embed="rId2"/>
                <a:stretch>
                  <a:fillRect l="-1114" t="-950" r="-6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 descr="my_hubble_numbers.gif (657×51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052736"/>
            <a:ext cx="4212233" cy="32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6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Copernicus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164"/>
            <a:ext cx="5256584" cy="4389437"/>
          </a:xfrm>
        </p:spPr>
        <p:txBody>
          <a:bodyPr/>
          <a:lstStyle/>
          <a:p>
            <a:r>
              <a:rPr lang="nl-NL" dirty="0"/>
              <a:t>Zon in het midden (heliocentrisch)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planeten draaien in cirkels rond de zon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aarde draait om zijn 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katholieke kerk was er niet blij mee</a:t>
            </a:r>
            <a:endParaRPr lang="en-US" dirty="0"/>
          </a:p>
        </p:txBody>
      </p:sp>
      <p:pic>
        <p:nvPicPr>
          <p:cNvPr id="36866" name="Picture 2" descr="sunis.jpg (311×19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935164"/>
            <a:ext cx="4608511" cy="28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23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learnbeat 11.5</a:t>
            </a:r>
          </a:p>
          <a:p>
            <a:r>
              <a:rPr lang="nl-NL" dirty="0"/>
              <a:t>maken opgaven 60, 63-65, </a:t>
            </a:r>
          </a:p>
          <a:p>
            <a:r>
              <a:rPr lang="nl-NL" dirty="0"/>
              <a:t>maken opgaven 67-69, 71</a:t>
            </a:r>
          </a:p>
        </p:txBody>
      </p:sp>
    </p:spTree>
    <p:extLst>
      <p:ext uri="{BB962C8B-B14F-4D97-AF65-F5344CB8AC3E}">
        <p14:creationId xmlns:p14="http://schemas.microsoft.com/office/powerpoint/2010/main" val="2046620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Nu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164"/>
            <a:ext cx="4680520" cy="4389437"/>
          </a:xfrm>
        </p:spPr>
        <p:txBody>
          <a:bodyPr/>
          <a:lstStyle/>
          <a:p>
            <a:r>
              <a:rPr lang="nl-NL" dirty="0"/>
              <a:t>Zon in het midden</a:t>
            </a:r>
          </a:p>
          <a:p>
            <a:r>
              <a:rPr lang="nl-NL" dirty="0"/>
              <a:t>planeten draaien in </a:t>
            </a:r>
            <a:r>
              <a:rPr lang="nl-NL" i="1" dirty="0"/>
              <a:t>ellipsvormige</a:t>
            </a:r>
            <a:r>
              <a:rPr lang="nl-NL" dirty="0"/>
              <a:t> banen rond de zon</a:t>
            </a:r>
          </a:p>
          <a:p>
            <a:r>
              <a:rPr lang="nl-NL" dirty="0"/>
              <a:t>manen draaien rond de planeet</a:t>
            </a:r>
          </a:p>
          <a:p>
            <a:r>
              <a:rPr lang="nl-NL" dirty="0"/>
              <a:t>Zon is één van de vele sterren in het heelal</a:t>
            </a:r>
            <a:endParaRPr lang="en-US" dirty="0"/>
          </a:p>
        </p:txBody>
      </p:sp>
      <p:pic>
        <p:nvPicPr>
          <p:cNvPr id="38914" name="Picture 2" descr="http://www.plaatinfo.nl/begrippen/zon_en_zonnestelsel_bestanden/so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84" y="1700808"/>
            <a:ext cx="45693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96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Schijngestalte</a:t>
            </a:r>
            <a:endParaRPr lang="en-US" dirty="0"/>
          </a:p>
        </p:txBody>
      </p:sp>
      <p:pic>
        <p:nvPicPr>
          <p:cNvPr id="39938" name="Picture 2" descr="http://hemel.waarnemen.com/FAQ/Maan/afbeeldingen/00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13285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95400" y="2636913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Aarde draait in één jaar rond de zon</a:t>
            </a:r>
          </a:p>
          <a:p>
            <a:endParaRPr lang="nl-NL" dirty="0"/>
          </a:p>
          <a:p>
            <a:r>
              <a:rPr lang="nl-NL" dirty="0"/>
              <a:t>Maan draait in 28 dagen rond de aarde</a:t>
            </a:r>
          </a:p>
          <a:p>
            <a:endParaRPr lang="nl-NL" dirty="0"/>
          </a:p>
          <a:p>
            <a:r>
              <a:rPr lang="nl-NL" dirty="0"/>
              <a:t>Aarde draait in één dag rond zijn as</a:t>
            </a:r>
            <a:endParaRPr lang="en-US" dirty="0"/>
          </a:p>
        </p:txBody>
      </p:sp>
      <p:sp>
        <p:nvSpPr>
          <p:cNvPr id="3" name="Gekromde PIJL-OMLAAG 2"/>
          <p:cNvSpPr/>
          <p:nvPr/>
        </p:nvSpPr>
        <p:spPr>
          <a:xfrm flipH="1">
            <a:off x="7104112" y="3861048"/>
            <a:ext cx="648072" cy="288032"/>
          </a:xfrm>
          <a:prstGeom prst="curved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Zonsverduistering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3470176" cy="4389437"/>
          </a:xfrm>
        </p:spPr>
        <p:txBody>
          <a:bodyPr/>
          <a:lstStyle/>
          <a:p>
            <a:r>
              <a:rPr lang="nl-NL" dirty="0"/>
              <a:t>zon, maan en aarde op één lijn</a:t>
            </a:r>
          </a:p>
          <a:p>
            <a:endParaRPr lang="nl-NL" dirty="0"/>
          </a:p>
          <a:p>
            <a:r>
              <a:rPr lang="nl-NL" dirty="0"/>
              <a:t>maan tussen zon en aarde</a:t>
            </a:r>
          </a:p>
          <a:p>
            <a:endParaRPr lang="nl-NL" dirty="0"/>
          </a:p>
          <a:p>
            <a:r>
              <a:rPr lang="nl-NL" dirty="0"/>
              <a:t>welke schijngestalte is dit?</a:t>
            </a:r>
          </a:p>
        </p:txBody>
      </p:sp>
      <p:pic>
        <p:nvPicPr>
          <p:cNvPr id="11266" name="Picture 2" descr="http://images.poms.omroep.nl/image/558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061283"/>
            <a:ext cx="7344816" cy="413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86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he Solar Eclipse In Varanasi - Wonders of the Solar System - Series 1 Episode 1 Preview - BBC Tw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20688"/>
            <a:ext cx="10310936" cy="5795840"/>
          </a:xfrm>
        </p:spPr>
      </p:pic>
    </p:spTree>
    <p:extLst>
      <p:ext uri="{BB962C8B-B14F-4D97-AF65-F5344CB8AC3E}">
        <p14:creationId xmlns:p14="http://schemas.microsoft.com/office/powerpoint/2010/main" val="138070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Maansverduistering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2750096" cy="4389437"/>
          </a:xfrm>
        </p:spPr>
        <p:txBody>
          <a:bodyPr/>
          <a:lstStyle/>
          <a:p>
            <a:r>
              <a:rPr lang="nl-NL" dirty="0"/>
              <a:t>zon, aarde en maan op één lijn</a:t>
            </a:r>
          </a:p>
          <a:p>
            <a:endParaRPr lang="nl-NL" dirty="0"/>
          </a:p>
          <a:p>
            <a:r>
              <a:rPr lang="nl-NL" dirty="0"/>
              <a:t>aarde tussen maan en zon</a:t>
            </a:r>
          </a:p>
          <a:p>
            <a:endParaRPr lang="nl-NL" dirty="0"/>
          </a:p>
          <a:p>
            <a:r>
              <a:rPr lang="nl-NL" dirty="0"/>
              <a:t>welke schijngestalte is dit?</a:t>
            </a:r>
          </a:p>
        </p:txBody>
      </p:sp>
      <p:pic>
        <p:nvPicPr>
          <p:cNvPr id="12290" name="Picture 2" descr="maansverduistering.jpg (500×26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132856"/>
            <a:ext cx="674232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69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999</TotalTime>
  <Words>1375</Words>
  <Application>Microsoft Office PowerPoint</Application>
  <PresentationFormat>Breedbeeld</PresentationFormat>
  <Paragraphs>231</Paragraphs>
  <Slides>40</Slides>
  <Notes>0</Notes>
  <HiddenSlides>0</HiddenSlides>
  <MMClips>3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 Math</vt:lpstr>
      <vt:lpstr>Constantia</vt:lpstr>
      <vt:lpstr>Wingdings</vt:lpstr>
      <vt:lpstr>Wingdings 2</vt:lpstr>
      <vt:lpstr>Stroom</vt:lpstr>
      <vt:lpstr>Vergelijking</vt:lpstr>
      <vt:lpstr>Natuurkunde Overal </vt:lpstr>
      <vt:lpstr>11.1 Bouw van ons zonnestelsel</vt:lpstr>
      <vt:lpstr>Geocentrisch wereldbeeld</vt:lpstr>
      <vt:lpstr>Copernicus</vt:lpstr>
      <vt:lpstr>Nu</vt:lpstr>
      <vt:lpstr>Schijngestalte</vt:lpstr>
      <vt:lpstr>Zonsverduistering</vt:lpstr>
      <vt:lpstr>PowerPoint-presentatie</vt:lpstr>
      <vt:lpstr>Maansverduistering</vt:lpstr>
      <vt:lpstr>Huiswerk</vt:lpstr>
      <vt:lpstr>11.2 Gravitatie</vt:lpstr>
      <vt:lpstr>Gravitatie</vt:lpstr>
      <vt:lpstr>Algemene gravitatiewet</vt:lpstr>
      <vt:lpstr>Oefenen</vt:lpstr>
      <vt:lpstr>Voorbeeld: bereken de massa van de aarde</vt:lpstr>
      <vt:lpstr>Huiswerk</vt:lpstr>
      <vt:lpstr>11.3 Hemelmechanica </vt:lpstr>
      <vt:lpstr>Ellips</vt:lpstr>
      <vt:lpstr>Hemelmechanica</vt:lpstr>
      <vt:lpstr>Cirkelbaan</vt:lpstr>
      <vt:lpstr>Formules</vt:lpstr>
      <vt:lpstr>Voorbeeld: planeten</vt:lpstr>
      <vt:lpstr>Kepler</vt:lpstr>
      <vt:lpstr>Satellieten</vt:lpstr>
      <vt:lpstr>Huiswerk</vt:lpstr>
      <vt:lpstr>11.4 Waarnemen in het heelal</vt:lpstr>
      <vt:lpstr>Sterrenlicht</vt:lpstr>
      <vt:lpstr>Gloeilamp</vt:lpstr>
      <vt:lpstr>Wet van Wien</vt:lpstr>
      <vt:lpstr>PowerPoint-presentatie</vt:lpstr>
      <vt:lpstr>Voorbeeld</vt:lpstr>
      <vt:lpstr>Spectrum van de zon</vt:lpstr>
      <vt:lpstr>Huiswerk</vt:lpstr>
      <vt:lpstr>11.5 Bouw van het heelal</vt:lpstr>
      <vt:lpstr>Bouw van het heelal</vt:lpstr>
      <vt:lpstr>Dopplereffect</vt:lpstr>
      <vt:lpstr>Roodverschuiving</vt:lpstr>
      <vt:lpstr>Een voorbeeld</vt:lpstr>
      <vt:lpstr>wet van Hubble</vt:lpstr>
      <vt:lpstr>Huiswerk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zeg je?</dc:title>
  <dc:creator>Inus</dc:creator>
  <cp:lastModifiedBy>Kruise, L.</cp:lastModifiedBy>
  <cp:revision>86</cp:revision>
  <dcterms:created xsi:type="dcterms:W3CDTF">2009-02-11T18:03:10Z</dcterms:created>
  <dcterms:modified xsi:type="dcterms:W3CDTF">2023-11-08T13:10:59Z</dcterms:modified>
</cp:coreProperties>
</file>